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9"/>
  </p:notesMasterIdLst>
  <p:sldIdLst>
    <p:sldId id="423" r:id="rId2"/>
    <p:sldId id="424" r:id="rId3"/>
    <p:sldId id="425" r:id="rId4"/>
    <p:sldId id="426" r:id="rId5"/>
    <p:sldId id="434" r:id="rId6"/>
    <p:sldId id="429" r:id="rId7"/>
    <p:sldId id="394" r:id="rId8"/>
    <p:sldId id="381" r:id="rId9"/>
    <p:sldId id="436" r:id="rId10"/>
    <p:sldId id="437" r:id="rId11"/>
    <p:sldId id="403" r:id="rId12"/>
    <p:sldId id="411" r:id="rId13"/>
    <p:sldId id="415" r:id="rId14"/>
    <p:sldId id="418" r:id="rId15"/>
    <p:sldId id="421" r:id="rId16"/>
    <p:sldId id="422" r:id="rId17"/>
    <p:sldId id="439"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113" d="100"/>
          <a:sy n="113" d="100"/>
        </p:scale>
        <p:origin x="456" y="11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diagrams/_rels/data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svg"/><Relationship Id="rId1" Type="http://schemas.openxmlformats.org/officeDocument/2006/relationships/image" Target="../media/image4.png"/><Relationship Id="rId6" Type="http://schemas.openxmlformats.org/officeDocument/2006/relationships/image" Target="../media/image9.svg"/><Relationship Id="rId5" Type="http://schemas.openxmlformats.org/officeDocument/2006/relationships/image" Target="../media/image8.png"/><Relationship Id="rId4" Type="http://schemas.openxmlformats.org/officeDocument/2006/relationships/image" Target="../media/image7.svg"/></Relationships>
</file>

<file path=ppt/diagrams/_rels/drawing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svg"/><Relationship Id="rId1" Type="http://schemas.openxmlformats.org/officeDocument/2006/relationships/image" Target="../media/image4.png"/><Relationship Id="rId6" Type="http://schemas.openxmlformats.org/officeDocument/2006/relationships/image" Target="../media/image9.svg"/><Relationship Id="rId5" Type="http://schemas.openxmlformats.org/officeDocument/2006/relationships/image" Target="../media/image8.png"/><Relationship Id="rId4" Type="http://schemas.openxmlformats.org/officeDocument/2006/relationships/image" Target="../media/image7.svg"/></Relationships>
</file>

<file path=ppt/diagrams/colors1.xml><?xml version="1.0" encoding="utf-8"?>
<dgm:colorsDef xmlns:dgm="http://schemas.openxmlformats.org/drawingml/2006/diagram" xmlns:a="http://schemas.openxmlformats.org/drawingml/2006/main" uniqueId="urn:microsoft.com/office/officeart/2018/5/colors/Iconchunking_neutralicontext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bg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DABDCFE-0849-4434-8119-24AB99F5681C}" type="doc">
      <dgm:prSet loTypeId="urn:microsoft.com/office/officeart/2018/2/layout/IconVerticalSolidList" loCatId="icon" qsTypeId="urn:microsoft.com/office/officeart/2005/8/quickstyle/simple1" qsCatId="simple" csTypeId="urn:microsoft.com/office/officeart/2018/5/colors/Iconchunking_neutralicontext_colorful1" csCatId="colorful" phldr="1"/>
      <dgm:spPr/>
      <dgm:t>
        <a:bodyPr/>
        <a:lstStyle/>
        <a:p>
          <a:endParaRPr lang="en-US"/>
        </a:p>
      </dgm:t>
    </dgm:pt>
    <dgm:pt modelId="{592311AC-5A9A-4B2E-8BFF-58074DDAC2CD}">
      <dgm:prSet/>
      <dgm:spPr/>
      <dgm:t>
        <a:bodyPr/>
        <a:lstStyle/>
        <a:p>
          <a:r>
            <a:rPr lang="en-US" b="0" i="0" baseline="0"/>
            <a:t>The following NEI 03-08 “Needed” guidance is effective at </a:t>
          </a:r>
          <a:r>
            <a:rPr lang="en-US" b="0" i="0" u="heavy" baseline="0">
              <a:uFillTx/>
            </a:rPr>
            <a:t> Westinghouse Designed</a:t>
          </a:r>
          <a:r>
            <a:rPr lang="en-US" b="0" i="0" baseline="0"/>
            <a:t> PWR units as of July 1, 202</a:t>
          </a:r>
          <a:r>
            <a:rPr lang="en-US" b="0" i="0" u="heavy" baseline="0">
              <a:uFillTx/>
            </a:rPr>
            <a:t>3</a:t>
          </a:r>
          <a:r>
            <a:rPr lang="en-US" b="0" i="0" baseline="0"/>
            <a:t> or prior to 55  calendar years of plant operation – whichever comes first.</a:t>
          </a:r>
          <a:endParaRPr lang="en-US"/>
        </a:p>
      </dgm:t>
    </dgm:pt>
    <dgm:pt modelId="{E4092945-2797-44E5-89CF-06B3034C0580}" type="parTrans" cxnId="{9D42F393-6527-4149-A686-388F1B5D5D78}">
      <dgm:prSet/>
      <dgm:spPr/>
      <dgm:t>
        <a:bodyPr/>
        <a:lstStyle/>
        <a:p>
          <a:endParaRPr lang="en-US"/>
        </a:p>
      </dgm:t>
    </dgm:pt>
    <dgm:pt modelId="{0CC693D5-DE1A-4B8F-8C86-9E61AC99E55B}" type="sibTrans" cxnId="{9D42F393-6527-4149-A686-388F1B5D5D78}">
      <dgm:prSet/>
      <dgm:spPr/>
      <dgm:t>
        <a:bodyPr/>
        <a:lstStyle/>
        <a:p>
          <a:endParaRPr lang="en-US"/>
        </a:p>
      </dgm:t>
    </dgm:pt>
    <dgm:pt modelId="{A18794E1-0A75-468B-B6C7-F7EB7349D582}">
      <dgm:prSet/>
      <dgm:spPr/>
      <dgm:t>
        <a:bodyPr/>
        <a:lstStyle/>
        <a:p>
          <a:r>
            <a:rPr lang="en-US" b="0" i="0" baseline="0"/>
            <a:t>It is recommended that prior to this date the impacted utilities perform  a review of this guidance for potential implementation.</a:t>
          </a:r>
          <a:endParaRPr lang="en-US"/>
        </a:p>
      </dgm:t>
    </dgm:pt>
    <dgm:pt modelId="{3A0B4B61-FE27-4584-995D-0B43EAABAC59}" type="parTrans" cxnId="{6EF2D599-607D-4A67-8DA5-704F95180D67}">
      <dgm:prSet/>
      <dgm:spPr/>
      <dgm:t>
        <a:bodyPr/>
        <a:lstStyle/>
        <a:p>
          <a:endParaRPr lang="en-US"/>
        </a:p>
      </dgm:t>
    </dgm:pt>
    <dgm:pt modelId="{454F50D4-1E56-4215-B838-2F17E07BAE1A}" type="sibTrans" cxnId="{6EF2D599-607D-4A67-8DA5-704F95180D67}">
      <dgm:prSet/>
      <dgm:spPr/>
      <dgm:t>
        <a:bodyPr/>
        <a:lstStyle/>
        <a:p>
          <a:endParaRPr lang="en-US"/>
        </a:p>
      </dgm:t>
    </dgm:pt>
    <dgm:pt modelId="{FD9731A5-FA01-494A-A002-F7765C2F39AB}">
      <dgm:prSet/>
      <dgm:spPr/>
      <dgm:t>
        <a:bodyPr/>
        <a:lstStyle/>
        <a:p>
          <a:r>
            <a:rPr lang="en-US" b="0" i="0" baseline="0"/>
            <a:t>Three different approaches are provided for flexibility in how to  address the underlying issue, taking any one of these approaches  would be considered as satisfying the guidance.</a:t>
          </a:r>
          <a:endParaRPr lang="en-US"/>
        </a:p>
      </dgm:t>
    </dgm:pt>
    <dgm:pt modelId="{6CEAAE00-BAE7-4B07-824D-99076EE311D0}" type="parTrans" cxnId="{A93FFE9F-CEFA-4205-9191-589D06BE014E}">
      <dgm:prSet/>
      <dgm:spPr/>
      <dgm:t>
        <a:bodyPr/>
        <a:lstStyle/>
        <a:p>
          <a:endParaRPr lang="en-US"/>
        </a:p>
      </dgm:t>
    </dgm:pt>
    <dgm:pt modelId="{E28ADC49-22A8-4CB8-9A86-ECB7861E1BCE}" type="sibTrans" cxnId="{A93FFE9F-CEFA-4205-9191-589D06BE014E}">
      <dgm:prSet/>
      <dgm:spPr/>
      <dgm:t>
        <a:bodyPr/>
        <a:lstStyle/>
        <a:p>
          <a:endParaRPr lang="en-US"/>
        </a:p>
      </dgm:t>
    </dgm:pt>
    <dgm:pt modelId="{236B2DBF-CE1D-46B0-91EC-C07888294F7B}" type="pres">
      <dgm:prSet presAssocID="{7DABDCFE-0849-4434-8119-24AB99F5681C}" presName="root" presStyleCnt="0">
        <dgm:presLayoutVars>
          <dgm:dir/>
          <dgm:resizeHandles val="exact"/>
        </dgm:presLayoutVars>
      </dgm:prSet>
      <dgm:spPr/>
    </dgm:pt>
    <dgm:pt modelId="{B24C6348-80D3-461D-98DE-3D2DD246E215}" type="pres">
      <dgm:prSet presAssocID="{592311AC-5A9A-4B2E-8BFF-58074DDAC2CD}" presName="compNode" presStyleCnt="0"/>
      <dgm:spPr/>
    </dgm:pt>
    <dgm:pt modelId="{E706D893-48FF-456B-9BA5-F5DBA4DC9BF3}" type="pres">
      <dgm:prSet presAssocID="{592311AC-5A9A-4B2E-8BFF-58074DDAC2CD}" presName="bgRect" presStyleLbl="bgShp" presStyleIdx="0" presStyleCnt="3"/>
      <dgm:spPr/>
    </dgm:pt>
    <dgm:pt modelId="{B07BA922-C5D8-4685-B416-497C0E5BFBAE}" type="pres">
      <dgm:prSet presAssocID="{592311AC-5A9A-4B2E-8BFF-58074DDAC2CD}" presName="iconRect" presStyleLbl="node1" presStyleIdx="0" presStyleCnt="3"/>
      <dgm:spPr>
        <a:blipFill>
          <a:blip xmlns:r="http://schemas.openxmlformats.org/officeDocument/2006/relationships" r:embed="rId1" cstate="email">
            <a:extLst>
              <a:ext uri="{28A0092B-C50C-407E-A947-70E740481C1C}">
                <a14:useLocalDpi xmlns:a14="http://schemas.microsoft.com/office/drawing/2010/main"/>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Captain"/>
        </a:ext>
      </dgm:extLst>
    </dgm:pt>
    <dgm:pt modelId="{97E8F830-86B7-4DFF-A33E-ED068D3DD702}" type="pres">
      <dgm:prSet presAssocID="{592311AC-5A9A-4B2E-8BFF-58074DDAC2CD}" presName="spaceRect" presStyleCnt="0"/>
      <dgm:spPr/>
    </dgm:pt>
    <dgm:pt modelId="{14E5DFA7-8B33-4CD2-893D-501DE25B791A}" type="pres">
      <dgm:prSet presAssocID="{592311AC-5A9A-4B2E-8BFF-58074DDAC2CD}" presName="parTx" presStyleLbl="revTx" presStyleIdx="0" presStyleCnt="3">
        <dgm:presLayoutVars>
          <dgm:chMax val="0"/>
          <dgm:chPref val="0"/>
        </dgm:presLayoutVars>
      </dgm:prSet>
      <dgm:spPr/>
    </dgm:pt>
    <dgm:pt modelId="{B7BE17B4-F43C-4018-A023-2AB0DB32A6F2}" type="pres">
      <dgm:prSet presAssocID="{0CC693D5-DE1A-4B8F-8C86-9E61AC99E55B}" presName="sibTrans" presStyleCnt="0"/>
      <dgm:spPr/>
    </dgm:pt>
    <dgm:pt modelId="{7521908F-DB39-4BB0-B005-01B585DC4096}" type="pres">
      <dgm:prSet presAssocID="{A18794E1-0A75-468B-B6C7-F7EB7349D582}" presName="compNode" presStyleCnt="0"/>
      <dgm:spPr/>
    </dgm:pt>
    <dgm:pt modelId="{BBCE5F4B-7AEE-43A1-96DB-BE0F319CB594}" type="pres">
      <dgm:prSet presAssocID="{A18794E1-0A75-468B-B6C7-F7EB7349D582}" presName="bgRect" presStyleLbl="bgShp" presStyleIdx="1" presStyleCnt="3"/>
      <dgm:spPr/>
    </dgm:pt>
    <dgm:pt modelId="{D5917180-89ED-4D00-A75D-4B08FC2DEFCE}" type="pres">
      <dgm:prSet presAssocID="{A18794E1-0A75-468B-B6C7-F7EB7349D582}" presName="iconRect" presStyleLbl="node1" presStyleIdx="1" presStyleCnt="3"/>
      <dgm:spPr>
        <a:blipFill>
          <a:blip xmlns:r="http://schemas.openxmlformats.org/officeDocument/2006/relationships" r:embed="rId3" cstate="email">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Presentation with Checklist"/>
        </a:ext>
      </dgm:extLst>
    </dgm:pt>
    <dgm:pt modelId="{F23619A0-E1CA-4C39-B371-C80F205DBA35}" type="pres">
      <dgm:prSet presAssocID="{A18794E1-0A75-468B-B6C7-F7EB7349D582}" presName="spaceRect" presStyleCnt="0"/>
      <dgm:spPr/>
    </dgm:pt>
    <dgm:pt modelId="{BBDC0AD2-9A71-4208-9998-6F9439F94C90}" type="pres">
      <dgm:prSet presAssocID="{A18794E1-0A75-468B-B6C7-F7EB7349D582}" presName="parTx" presStyleLbl="revTx" presStyleIdx="1" presStyleCnt="3">
        <dgm:presLayoutVars>
          <dgm:chMax val="0"/>
          <dgm:chPref val="0"/>
        </dgm:presLayoutVars>
      </dgm:prSet>
      <dgm:spPr/>
    </dgm:pt>
    <dgm:pt modelId="{B134B28A-0980-4BD9-BD3B-F784077978CE}" type="pres">
      <dgm:prSet presAssocID="{454F50D4-1E56-4215-B838-2F17E07BAE1A}" presName="sibTrans" presStyleCnt="0"/>
      <dgm:spPr/>
    </dgm:pt>
    <dgm:pt modelId="{57D86B32-7DC0-4D65-9D33-3582DE4AD681}" type="pres">
      <dgm:prSet presAssocID="{FD9731A5-FA01-494A-A002-F7765C2F39AB}" presName="compNode" presStyleCnt="0"/>
      <dgm:spPr/>
    </dgm:pt>
    <dgm:pt modelId="{65715CA8-5B4F-439F-8761-782B57654382}" type="pres">
      <dgm:prSet presAssocID="{FD9731A5-FA01-494A-A002-F7765C2F39AB}" presName="bgRect" presStyleLbl="bgShp" presStyleIdx="2" presStyleCnt="3"/>
      <dgm:spPr/>
    </dgm:pt>
    <dgm:pt modelId="{369B4AAE-9525-4A86-A311-E49E7EC6A502}" type="pres">
      <dgm:prSet presAssocID="{FD9731A5-FA01-494A-A002-F7765C2F39AB}" presName="iconRect" presStyleLbl="node1" presStyleIdx="2" presStyleCnt="3"/>
      <dgm:spPr>
        <a:blipFill>
          <a:blip xmlns:r="http://schemas.openxmlformats.org/officeDocument/2006/relationships" r:embed="rId5" cstate="email">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Light Bulb and Gear"/>
        </a:ext>
      </dgm:extLst>
    </dgm:pt>
    <dgm:pt modelId="{4D2F2EA1-9C47-4608-A35D-858869337FBD}" type="pres">
      <dgm:prSet presAssocID="{FD9731A5-FA01-494A-A002-F7765C2F39AB}" presName="spaceRect" presStyleCnt="0"/>
      <dgm:spPr/>
    </dgm:pt>
    <dgm:pt modelId="{31FF192F-DD9D-4476-BBA4-1D8496C9FA1C}" type="pres">
      <dgm:prSet presAssocID="{FD9731A5-FA01-494A-A002-F7765C2F39AB}" presName="parTx" presStyleLbl="revTx" presStyleIdx="2" presStyleCnt="3">
        <dgm:presLayoutVars>
          <dgm:chMax val="0"/>
          <dgm:chPref val="0"/>
        </dgm:presLayoutVars>
      </dgm:prSet>
      <dgm:spPr/>
    </dgm:pt>
  </dgm:ptLst>
  <dgm:cxnLst>
    <dgm:cxn modelId="{A627910C-3988-44AE-A1CB-BC15B00CE40C}" type="presOf" srcId="{592311AC-5A9A-4B2E-8BFF-58074DDAC2CD}" destId="{14E5DFA7-8B33-4CD2-893D-501DE25B791A}" srcOrd="0" destOrd="0" presId="urn:microsoft.com/office/officeart/2018/2/layout/IconVerticalSolidList"/>
    <dgm:cxn modelId="{E0BE7312-23B0-4F07-A556-4E6BA1E94160}" type="presOf" srcId="{FD9731A5-FA01-494A-A002-F7765C2F39AB}" destId="{31FF192F-DD9D-4476-BBA4-1D8496C9FA1C}" srcOrd="0" destOrd="0" presId="urn:microsoft.com/office/officeart/2018/2/layout/IconVerticalSolidList"/>
    <dgm:cxn modelId="{AC9F2A7B-B795-4EE4-B968-7FF5C8C56C2B}" type="presOf" srcId="{A18794E1-0A75-468B-B6C7-F7EB7349D582}" destId="{BBDC0AD2-9A71-4208-9998-6F9439F94C90}" srcOrd="0" destOrd="0" presId="urn:microsoft.com/office/officeart/2018/2/layout/IconVerticalSolidList"/>
    <dgm:cxn modelId="{BAEA6387-D0BE-4BC8-86BC-EBD0E2D7EB88}" type="presOf" srcId="{7DABDCFE-0849-4434-8119-24AB99F5681C}" destId="{236B2DBF-CE1D-46B0-91EC-C07888294F7B}" srcOrd="0" destOrd="0" presId="urn:microsoft.com/office/officeart/2018/2/layout/IconVerticalSolidList"/>
    <dgm:cxn modelId="{9D42F393-6527-4149-A686-388F1B5D5D78}" srcId="{7DABDCFE-0849-4434-8119-24AB99F5681C}" destId="{592311AC-5A9A-4B2E-8BFF-58074DDAC2CD}" srcOrd="0" destOrd="0" parTransId="{E4092945-2797-44E5-89CF-06B3034C0580}" sibTransId="{0CC693D5-DE1A-4B8F-8C86-9E61AC99E55B}"/>
    <dgm:cxn modelId="{6EF2D599-607D-4A67-8DA5-704F95180D67}" srcId="{7DABDCFE-0849-4434-8119-24AB99F5681C}" destId="{A18794E1-0A75-468B-B6C7-F7EB7349D582}" srcOrd="1" destOrd="0" parTransId="{3A0B4B61-FE27-4584-995D-0B43EAABAC59}" sibTransId="{454F50D4-1E56-4215-B838-2F17E07BAE1A}"/>
    <dgm:cxn modelId="{A93FFE9F-CEFA-4205-9191-589D06BE014E}" srcId="{7DABDCFE-0849-4434-8119-24AB99F5681C}" destId="{FD9731A5-FA01-494A-A002-F7765C2F39AB}" srcOrd="2" destOrd="0" parTransId="{6CEAAE00-BAE7-4B07-824D-99076EE311D0}" sibTransId="{E28ADC49-22A8-4CB8-9A86-ECB7861E1BCE}"/>
    <dgm:cxn modelId="{4FEF60E0-317F-4BBE-B075-C5269C894A56}" type="presParOf" srcId="{236B2DBF-CE1D-46B0-91EC-C07888294F7B}" destId="{B24C6348-80D3-461D-98DE-3D2DD246E215}" srcOrd="0" destOrd="0" presId="urn:microsoft.com/office/officeart/2018/2/layout/IconVerticalSolidList"/>
    <dgm:cxn modelId="{E50CC299-94FD-4D75-BBB5-934ABE341421}" type="presParOf" srcId="{B24C6348-80D3-461D-98DE-3D2DD246E215}" destId="{E706D893-48FF-456B-9BA5-F5DBA4DC9BF3}" srcOrd="0" destOrd="0" presId="urn:microsoft.com/office/officeart/2018/2/layout/IconVerticalSolidList"/>
    <dgm:cxn modelId="{EE52B5A9-49F7-4898-BB1F-B1530266E659}" type="presParOf" srcId="{B24C6348-80D3-461D-98DE-3D2DD246E215}" destId="{B07BA922-C5D8-4685-B416-497C0E5BFBAE}" srcOrd="1" destOrd="0" presId="urn:microsoft.com/office/officeart/2018/2/layout/IconVerticalSolidList"/>
    <dgm:cxn modelId="{357C68CE-8EC1-4E29-B114-8DD8DB5F289E}" type="presParOf" srcId="{B24C6348-80D3-461D-98DE-3D2DD246E215}" destId="{97E8F830-86B7-4DFF-A33E-ED068D3DD702}" srcOrd="2" destOrd="0" presId="urn:microsoft.com/office/officeart/2018/2/layout/IconVerticalSolidList"/>
    <dgm:cxn modelId="{68C903AD-067E-4934-B6F2-F696E90CC2AB}" type="presParOf" srcId="{B24C6348-80D3-461D-98DE-3D2DD246E215}" destId="{14E5DFA7-8B33-4CD2-893D-501DE25B791A}" srcOrd="3" destOrd="0" presId="urn:microsoft.com/office/officeart/2018/2/layout/IconVerticalSolidList"/>
    <dgm:cxn modelId="{47CEBF77-5D20-4AEA-BCCD-DFFD82E9DE1B}" type="presParOf" srcId="{236B2DBF-CE1D-46B0-91EC-C07888294F7B}" destId="{B7BE17B4-F43C-4018-A023-2AB0DB32A6F2}" srcOrd="1" destOrd="0" presId="urn:microsoft.com/office/officeart/2018/2/layout/IconVerticalSolidList"/>
    <dgm:cxn modelId="{A1EAD9DF-CEE5-4EC6-B799-4C3DA213AF0B}" type="presParOf" srcId="{236B2DBF-CE1D-46B0-91EC-C07888294F7B}" destId="{7521908F-DB39-4BB0-B005-01B585DC4096}" srcOrd="2" destOrd="0" presId="urn:microsoft.com/office/officeart/2018/2/layout/IconVerticalSolidList"/>
    <dgm:cxn modelId="{3FC3B7BD-9746-4AB8-BED9-9525EC246239}" type="presParOf" srcId="{7521908F-DB39-4BB0-B005-01B585DC4096}" destId="{BBCE5F4B-7AEE-43A1-96DB-BE0F319CB594}" srcOrd="0" destOrd="0" presId="urn:microsoft.com/office/officeart/2018/2/layout/IconVerticalSolidList"/>
    <dgm:cxn modelId="{12435EBA-4125-4185-B1CD-3689DAF7CC96}" type="presParOf" srcId="{7521908F-DB39-4BB0-B005-01B585DC4096}" destId="{D5917180-89ED-4D00-A75D-4B08FC2DEFCE}" srcOrd="1" destOrd="0" presId="urn:microsoft.com/office/officeart/2018/2/layout/IconVerticalSolidList"/>
    <dgm:cxn modelId="{AB8FFC80-B01F-4DC9-8EE5-026E3A7014EB}" type="presParOf" srcId="{7521908F-DB39-4BB0-B005-01B585DC4096}" destId="{F23619A0-E1CA-4C39-B371-C80F205DBA35}" srcOrd="2" destOrd="0" presId="urn:microsoft.com/office/officeart/2018/2/layout/IconVerticalSolidList"/>
    <dgm:cxn modelId="{7D1A53E3-18E5-42CE-B9CC-3754899BBF06}" type="presParOf" srcId="{7521908F-DB39-4BB0-B005-01B585DC4096}" destId="{BBDC0AD2-9A71-4208-9998-6F9439F94C90}" srcOrd="3" destOrd="0" presId="urn:microsoft.com/office/officeart/2018/2/layout/IconVerticalSolidList"/>
    <dgm:cxn modelId="{3562E1DD-B102-4633-9C62-B1C57E0D52DC}" type="presParOf" srcId="{236B2DBF-CE1D-46B0-91EC-C07888294F7B}" destId="{B134B28A-0980-4BD9-BD3B-F784077978CE}" srcOrd="3" destOrd="0" presId="urn:microsoft.com/office/officeart/2018/2/layout/IconVerticalSolidList"/>
    <dgm:cxn modelId="{86C8F5F4-C40E-4E81-AA26-AAFF7C0CD654}" type="presParOf" srcId="{236B2DBF-CE1D-46B0-91EC-C07888294F7B}" destId="{57D86B32-7DC0-4D65-9D33-3582DE4AD681}" srcOrd="4" destOrd="0" presId="urn:microsoft.com/office/officeart/2018/2/layout/IconVerticalSolidList"/>
    <dgm:cxn modelId="{35E5531B-98AB-479E-93FC-91B0972C7722}" type="presParOf" srcId="{57D86B32-7DC0-4D65-9D33-3582DE4AD681}" destId="{65715CA8-5B4F-439F-8761-782B57654382}" srcOrd="0" destOrd="0" presId="urn:microsoft.com/office/officeart/2018/2/layout/IconVerticalSolidList"/>
    <dgm:cxn modelId="{ECAF19D5-FC82-4AFF-9C1F-4F54DE712F2C}" type="presParOf" srcId="{57D86B32-7DC0-4D65-9D33-3582DE4AD681}" destId="{369B4AAE-9525-4A86-A311-E49E7EC6A502}" srcOrd="1" destOrd="0" presId="urn:microsoft.com/office/officeart/2018/2/layout/IconVerticalSolidList"/>
    <dgm:cxn modelId="{675E5DB5-4E59-4E45-BE78-EB0A14C46B3A}" type="presParOf" srcId="{57D86B32-7DC0-4D65-9D33-3582DE4AD681}" destId="{4D2F2EA1-9C47-4608-A35D-858869337FBD}" srcOrd="2" destOrd="0" presId="urn:microsoft.com/office/officeart/2018/2/layout/IconVerticalSolidList"/>
    <dgm:cxn modelId="{E8671A8A-F1DE-429E-8C09-927B62CD3F6E}" type="presParOf" srcId="{57D86B32-7DC0-4D65-9D33-3582DE4AD681}" destId="{31FF192F-DD9D-4476-BBA4-1D8496C9FA1C}"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8BE6B18-6CD4-4D03-8210-B5E02DA4A6A4}" type="doc">
      <dgm:prSet loTypeId="urn:microsoft.com/office/officeart/2005/8/layout/vList2" loCatId="list" qsTypeId="urn:microsoft.com/office/officeart/2005/8/quickstyle/simple1" qsCatId="simple" csTypeId="urn:microsoft.com/office/officeart/2005/8/colors/colorful2" csCatId="colorful"/>
      <dgm:spPr/>
      <dgm:t>
        <a:bodyPr/>
        <a:lstStyle/>
        <a:p>
          <a:endParaRPr lang="en-US"/>
        </a:p>
      </dgm:t>
    </dgm:pt>
    <dgm:pt modelId="{173F072E-3B73-4185-8E34-B0E2D56CE83C}">
      <dgm:prSet/>
      <dgm:spPr/>
      <dgm:t>
        <a:bodyPr/>
        <a:lstStyle/>
        <a:p>
          <a:r>
            <a:rPr lang="en-US"/>
            <a:t>New bolt hardware has been designed that is comprised of a cap screw and anti-rotation locking cup to replace the existing welded lock bar bolt system.</a:t>
          </a:r>
        </a:p>
      </dgm:t>
    </dgm:pt>
    <dgm:pt modelId="{825C5906-FAA3-4E73-92C6-99979E634B71}" type="parTrans" cxnId="{A8F12526-7BEE-4C8B-9BCE-BE32043DA506}">
      <dgm:prSet/>
      <dgm:spPr/>
      <dgm:t>
        <a:bodyPr/>
        <a:lstStyle/>
        <a:p>
          <a:endParaRPr lang="en-US"/>
        </a:p>
      </dgm:t>
    </dgm:pt>
    <dgm:pt modelId="{5CFB4F5F-7BA1-452B-A7C4-719038DD1147}" type="sibTrans" cxnId="{A8F12526-7BEE-4C8B-9BCE-BE32043DA506}">
      <dgm:prSet/>
      <dgm:spPr/>
      <dgm:t>
        <a:bodyPr/>
        <a:lstStyle/>
        <a:p>
          <a:endParaRPr lang="en-US"/>
        </a:p>
      </dgm:t>
    </dgm:pt>
    <dgm:pt modelId="{6D9488DF-9F7C-4FE0-8374-F0A1CBBAFBEF}">
      <dgm:prSet/>
      <dgm:spPr/>
      <dgm:t>
        <a:bodyPr/>
        <a:lstStyle/>
        <a:p>
          <a:r>
            <a:rPr lang="en-US"/>
            <a:t>Per a Replacement Bolt Pattern Analysis (RBPA) it was determined that we need to replace 16 of the 32 bolts currently in place.  If there is time, we will remove the additional 16 bolts.</a:t>
          </a:r>
        </a:p>
      </dgm:t>
    </dgm:pt>
    <dgm:pt modelId="{A2819373-8A05-4EBD-83CC-85230F3B7BE3}" type="parTrans" cxnId="{8A76A442-A45E-409E-9CB6-B098897C4114}">
      <dgm:prSet/>
      <dgm:spPr/>
      <dgm:t>
        <a:bodyPr/>
        <a:lstStyle/>
        <a:p>
          <a:endParaRPr lang="en-US"/>
        </a:p>
      </dgm:t>
    </dgm:pt>
    <dgm:pt modelId="{3AFB67A6-F15D-41F7-820E-62525E8848F5}" type="sibTrans" cxnId="{8A76A442-A45E-409E-9CB6-B098897C4114}">
      <dgm:prSet/>
      <dgm:spPr/>
      <dgm:t>
        <a:bodyPr/>
        <a:lstStyle/>
        <a:p>
          <a:endParaRPr lang="en-US"/>
        </a:p>
      </dgm:t>
    </dgm:pt>
    <dgm:pt modelId="{71A96DEF-7637-46AF-B226-DC6A63C51153}">
      <dgm:prSet/>
      <dgm:spPr/>
      <dgm:t>
        <a:bodyPr/>
        <a:lstStyle/>
        <a:p>
          <a:r>
            <a:rPr lang="en-US"/>
            <a:t>A contingency bolt that is 5/8ths of an inch larger was also designed.</a:t>
          </a:r>
        </a:p>
      </dgm:t>
    </dgm:pt>
    <dgm:pt modelId="{6D5297C2-417F-4A7E-A42D-0D4CA0CEFA97}" type="parTrans" cxnId="{B0F15FDC-691D-4FE8-BDC8-D058A997A9E1}">
      <dgm:prSet/>
      <dgm:spPr/>
      <dgm:t>
        <a:bodyPr/>
        <a:lstStyle/>
        <a:p>
          <a:endParaRPr lang="en-US"/>
        </a:p>
      </dgm:t>
    </dgm:pt>
    <dgm:pt modelId="{C48B12C7-61A2-431C-A8B9-A133F8684A0C}" type="sibTrans" cxnId="{B0F15FDC-691D-4FE8-BDC8-D058A997A9E1}">
      <dgm:prSet/>
      <dgm:spPr/>
      <dgm:t>
        <a:bodyPr/>
        <a:lstStyle/>
        <a:p>
          <a:endParaRPr lang="en-US"/>
        </a:p>
      </dgm:t>
    </dgm:pt>
    <dgm:pt modelId="{589CFCF2-8984-49DB-8F5F-EF8D4ABE51A9}" type="pres">
      <dgm:prSet presAssocID="{18BE6B18-6CD4-4D03-8210-B5E02DA4A6A4}" presName="linear" presStyleCnt="0">
        <dgm:presLayoutVars>
          <dgm:animLvl val="lvl"/>
          <dgm:resizeHandles val="exact"/>
        </dgm:presLayoutVars>
      </dgm:prSet>
      <dgm:spPr/>
    </dgm:pt>
    <dgm:pt modelId="{D4B4D865-FA94-4DE8-98D6-B631009BCE27}" type="pres">
      <dgm:prSet presAssocID="{173F072E-3B73-4185-8E34-B0E2D56CE83C}" presName="parentText" presStyleLbl="node1" presStyleIdx="0" presStyleCnt="3">
        <dgm:presLayoutVars>
          <dgm:chMax val="0"/>
          <dgm:bulletEnabled val="1"/>
        </dgm:presLayoutVars>
      </dgm:prSet>
      <dgm:spPr/>
    </dgm:pt>
    <dgm:pt modelId="{D9D482DB-467D-403E-B222-1D920D4CFF8F}" type="pres">
      <dgm:prSet presAssocID="{5CFB4F5F-7BA1-452B-A7C4-719038DD1147}" presName="spacer" presStyleCnt="0"/>
      <dgm:spPr/>
    </dgm:pt>
    <dgm:pt modelId="{042B07DE-D910-4007-B479-4AF25EBAF81F}" type="pres">
      <dgm:prSet presAssocID="{6D9488DF-9F7C-4FE0-8374-F0A1CBBAFBEF}" presName="parentText" presStyleLbl="node1" presStyleIdx="1" presStyleCnt="3">
        <dgm:presLayoutVars>
          <dgm:chMax val="0"/>
          <dgm:bulletEnabled val="1"/>
        </dgm:presLayoutVars>
      </dgm:prSet>
      <dgm:spPr/>
    </dgm:pt>
    <dgm:pt modelId="{8C455CB8-D130-41D6-ABBF-3B33E82E0D77}" type="pres">
      <dgm:prSet presAssocID="{3AFB67A6-F15D-41F7-820E-62525E8848F5}" presName="spacer" presStyleCnt="0"/>
      <dgm:spPr/>
    </dgm:pt>
    <dgm:pt modelId="{62634004-C7AE-40AC-BC1F-F91A3E64DDF6}" type="pres">
      <dgm:prSet presAssocID="{71A96DEF-7637-46AF-B226-DC6A63C51153}" presName="parentText" presStyleLbl="node1" presStyleIdx="2" presStyleCnt="3">
        <dgm:presLayoutVars>
          <dgm:chMax val="0"/>
          <dgm:bulletEnabled val="1"/>
        </dgm:presLayoutVars>
      </dgm:prSet>
      <dgm:spPr/>
    </dgm:pt>
  </dgm:ptLst>
  <dgm:cxnLst>
    <dgm:cxn modelId="{BA098701-359E-419A-A303-948B2F500C04}" type="presOf" srcId="{6D9488DF-9F7C-4FE0-8374-F0A1CBBAFBEF}" destId="{042B07DE-D910-4007-B479-4AF25EBAF81F}" srcOrd="0" destOrd="0" presId="urn:microsoft.com/office/officeart/2005/8/layout/vList2"/>
    <dgm:cxn modelId="{450CD21C-5610-4B9E-88B9-3CAFE8EFF0F6}" type="presOf" srcId="{173F072E-3B73-4185-8E34-B0E2D56CE83C}" destId="{D4B4D865-FA94-4DE8-98D6-B631009BCE27}" srcOrd="0" destOrd="0" presId="urn:microsoft.com/office/officeart/2005/8/layout/vList2"/>
    <dgm:cxn modelId="{A8F12526-7BEE-4C8B-9BCE-BE32043DA506}" srcId="{18BE6B18-6CD4-4D03-8210-B5E02DA4A6A4}" destId="{173F072E-3B73-4185-8E34-B0E2D56CE83C}" srcOrd="0" destOrd="0" parTransId="{825C5906-FAA3-4E73-92C6-99979E634B71}" sibTransId="{5CFB4F5F-7BA1-452B-A7C4-719038DD1147}"/>
    <dgm:cxn modelId="{8A76A442-A45E-409E-9CB6-B098897C4114}" srcId="{18BE6B18-6CD4-4D03-8210-B5E02DA4A6A4}" destId="{6D9488DF-9F7C-4FE0-8374-F0A1CBBAFBEF}" srcOrd="1" destOrd="0" parTransId="{A2819373-8A05-4EBD-83CC-85230F3B7BE3}" sibTransId="{3AFB67A6-F15D-41F7-820E-62525E8848F5}"/>
    <dgm:cxn modelId="{B54FF991-0E75-4A7C-80F5-B8D1C62A8B03}" type="presOf" srcId="{18BE6B18-6CD4-4D03-8210-B5E02DA4A6A4}" destId="{589CFCF2-8984-49DB-8F5F-EF8D4ABE51A9}" srcOrd="0" destOrd="0" presId="urn:microsoft.com/office/officeart/2005/8/layout/vList2"/>
    <dgm:cxn modelId="{0D409D95-96C8-4E92-A100-2395892D0741}" type="presOf" srcId="{71A96DEF-7637-46AF-B226-DC6A63C51153}" destId="{62634004-C7AE-40AC-BC1F-F91A3E64DDF6}" srcOrd="0" destOrd="0" presId="urn:microsoft.com/office/officeart/2005/8/layout/vList2"/>
    <dgm:cxn modelId="{B0F15FDC-691D-4FE8-BDC8-D058A997A9E1}" srcId="{18BE6B18-6CD4-4D03-8210-B5E02DA4A6A4}" destId="{71A96DEF-7637-46AF-B226-DC6A63C51153}" srcOrd="2" destOrd="0" parTransId="{6D5297C2-417F-4A7E-A42D-0D4CA0CEFA97}" sibTransId="{C48B12C7-61A2-431C-A8B9-A133F8684A0C}"/>
    <dgm:cxn modelId="{0E26BFA1-D335-47B2-B2A7-AE4E03E7D82A}" type="presParOf" srcId="{589CFCF2-8984-49DB-8F5F-EF8D4ABE51A9}" destId="{D4B4D865-FA94-4DE8-98D6-B631009BCE27}" srcOrd="0" destOrd="0" presId="urn:microsoft.com/office/officeart/2005/8/layout/vList2"/>
    <dgm:cxn modelId="{7F82BAB0-2015-46C3-9DEC-9971A129EFA3}" type="presParOf" srcId="{589CFCF2-8984-49DB-8F5F-EF8D4ABE51A9}" destId="{D9D482DB-467D-403E-B222-1D920D4CFF8F}" srcOrd="1" destOrd="0" presId="urn:microsoft.com/office/officeart/2005/8/layout/vList2"/>
    <dgm:cxn modelId="{BCB413E4-D6D5-4F91-ADBF-C14662B082C6}" type="presParOf" srcId="{589CFCF2-8984-49DB-8F5F-EF8D4ABE51A9}" destId="{042B07DE-D910-4007-B479-4AF25EBAF81F}" srcOrd="2" destOrd="0" presId="urn:microsoft.com/office/officeart/2005/8/layout/vList2"/>
    <dgm:cxn modelId="{135E9892-A84F-437F-927E-FD4B92C54D3E}" type="presParOf" srcId="{589CFCF2-8984-49DB-8F5F-EF8D4ABE51A9}" destId="{8C455CB8-D130-41D6-ABBF-3B33E82E0D77}" srcOrd="3" destOrd="0" presId="urn:microsoft.com/office/officeart/2005/8/layout/vList2"/>
    <dgm:cxn modelId="{96F16051-26C7-48A3-B2F2-D2CC8622855D}" type="presParOf" srcId="{589CFCF2-8984-49DB-8F5F-EF8D4ABE51A9}" destId="{62634004-C7AE-40AC-BC1F-F91A3E64DDF6}" srcOrd="4"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706D893-48FF-456B-9BA5-F5DBA4DC9BF3}">
      <dsp:nvSpPr>
        <dsp:cNvPr id="0" name=""/>
        <dsp:cNvSpPr/>
      </dsp:nvSpPr>
      <dsp:spPr>
        <a:xfrm>
          <a:off x="0" y="531"/>
          <a:ext cx="10515600" cy="1242935"/>
        </a:xfrm>
        <a:prstGeom prst="roundRect">
          <a:avLst>
            <a:gd name="adj" fmla="val 1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07BA922-C5D8-4685-B416-497C0E5BFBAE}">
      <dsp:nvSpPr>
        <dsp:cNvPr id="0" name=""/>
        <dsp:cNvSpPr/>
      </dsp:nvSpPr>
      <dsp:spPr>
        <a:xfrm>
          <a:off x="375988" y="280191"/>
          <a:ext cx="683614" cy="683614"/>
        </a:xfrm>
        <a:prstGeom prst="rect">
          <a:avLst/>
        </a:prstGeom>
        <a:blipFill>
          <a:blip xmlns:r="http://schemas.openxmlformats.org/officeDocument/2006/relationships" r:embed="rId1" cstate="email">
            <a:extLst>
              <a:ext uri="{28A0092B-C50C-407E-A947-70E740481C1C}">
                <a14:useLocalDpi xmlns:a14="http://schemas.microsoft.com/office/drawing/2010/main"/>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14E5DFA7-8B33-4CD2-893D-501DE25B791A}">
      <dsp:nvSpPr>
        <dsp:cNvPr id="0" name=""/>
        <dsp:cNvSpPr/>
      </dsp:nvSpPr>
      <dsp:spPr>
        <a:xfrm>
          <a:off x="1435590" y="531"/>
          <a:ext cx="9080009" cy="12429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1544" tIns="131544" rIns="131544" bIns="131544" numCol="1" spcCol="1270" anchor="ctr" anchorCtr="0">
          <a:noAutofit/>
        </a:bodyPr>
        <a:lstStyle/>
        <a:p>
          <a:pPr marL="0" lvl="0" indent="0" algn="l" defTabSz="1022350">
            <a:lnSpc>
              <a:spcPct val="90000"/>
            </a:lnSpc>
            <a:spcBef>
              <a:spcPct val="0"/>
            </a:spcBef>
            <a:spcAft>
              <a:spcPct val="35000"/>
            </a:spcAft>
            <a:buNone/>
          </a:pPr>
          <a:r>
            <a:rPr lang="en-US" sz="2300" b="0" i="0" kern="1200" baseline="0"/>
            <a:t>The following NEI 03-08 “Needed” guidance is effective at </a:t>
          </a:r>
          <a:r>
            <a:rPr lang="en-US" sz="2300" b="0" i="0" u="heavy" kern="1200" baseline="0">
              <a:uFillTx/>
            </a:rPr>
            <a:t> Westinghouse Designed</a:t>
          </a:r>
          <a:r>
            <a:rPr lang="en-US" sz="2300" b="0" i="0" kern="1200" baseline="0"/>
            <a:t> PWR units as of July 1, 202</a:t>
          </a:r>
          <a:r>
            <a:rPr lang="en-US" sz="2300" b="0" i="0" u="heavy" kern="1200" baseline="0">
              <a:uFillTx/>
            </a:rPr>
            <a:t>3</a:t>
          </a:r>
          <a:r>
            <a:rPr lang="en-US" sz="2300" b="0" i="0" kern="1200" baseline="0"/>
            <a:t> or prior to 55  calendar years of plant operation – whichever comes first.</a:t>
          </a:r>
          <a:endParaRPr lang="en-US" sz="2300" kern="1200"/>
        </a:p>
      </dsp:txBody>
      <dsp:txXfrm>
        <a:off x="1435590" y="531"/>
        <a:ext cx="9080009" cy="1242935"/>
      </dsp:txXfrm>
    </dsp:sp>
    <dsp:sp modelId="{BBCE5F4B-7AEE-43A1-96DB-BE0F319CB594}">
      <dsp:nvSpPr>
        <dsp:cNvPr id="0" name=""/>
        <dsp:cNvSpPr/>
      </dsp:nvSpPr>
      <dsp:spPr>
        <a:xfrm>
          <a:off x="0" y="1554201"/>
          <a:ext cx="10515600" cy="1242935"/>
        </a:xfrm>
        <a:prstGeom prst="roundRect">
          <a:avLst>
            <a:gd name="adj" fmla="val 1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5917180-89ED-4D00-A75D-4B08FC2DEFCE}">
      <dsp:nvSpPr>
        <dsp:cNvPr id="0" name=""/>
        <dsp:cNvSpPr/>
      </dsp:nvSpPr>
      <dsp:spPr>
        <a:xfrm>
          <a:off x="375988" y="1833861"/>
          <a:ext cx="683614" cy="683614"/>
        </a:xfrm>
        <a:prstGeom prst="rect">
          <a:avLst/>
        </a:prstGeom>
        <a:blipFill>
          <a:blip xmlns:r="http://schemas.openxmlformats.org/officeDocument/2006/relationships" r:embed="rId3" cstate="email">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BBDC0AD2-9A71-4208-9998-6F9439F94C90}">
      <dsp:nvSpPr>
        <dsp:cNvPr id="0" name=""/>
        <dsp:cNvSpPr/>
      </dsp:nvSpPr>
      <dsp:spPr>
        <a:xfrm>
          <a:off x="1435590" y="1554201"/>
          <a:ext cx="9080009" cy="12429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1544" tIns="131544" rIns="131544" bIns="131544" numCol="1" spcCol="1270" anchor="ctr" anchorCtr="0">
          <a:noAutofit/>
        </a:bodyPr>
        <a:lstStyle/>
        <a:p>
          <a:pPr marL="0" lvl="0" indent="0" algn="l" defTabSz="1022350">
            <a:lnSpc>
              <a:spcPct val="90000"/>
            </a:lnSpc>
            <a:spcBef>
              <a:spcPct val="0"/>
            </a:spcBef>
            <a:spcAft>
              <a:spcPct val="35000"/>
            </a:spcAft>
            <a:buNone/>
          </a:pPr>
          <a:r>
            <a:rPr lang="en-US" sz="2300" b="0" i="0" kern="1200" baseline="0"/>
            <a:t>It is recommended that prior to this date the impacted utilities perform  a review of this guidance for potential implementation.</a:t>
          </a:r>
          <a:endParaRPr lang="en-US" sz="2300" kern="1200"/>
        </a:p>
      </dsp:txBody>
      <dsp:txXfrm>
        <a:off x="1435590" y="1554201"/>
        <a:ext cx="9080009" cy="1242935"/>
      </dsp:txXfrm>
    </dsp:sp>
    <dsp:sp modelId="{65715CA8-5B4F-439F-8761-782B57654382}">
      <dsp:nvSpPr>
        <dsp:cNvPr id="0" name=""/>
        <dsp:cNvSpPr/>
      </dsp:nvSpPr>
      <dsp:spPr>
        <a:xfrm>
          <a:off x="0" y="3107870"/>
          <a:ext cx="10515600" cy="1242935"/>
        </a:xfrm>
        <a:prstGeom prst="roundRect">
          <a:avLst>
            <a:gd name="adj" fmla="val 1000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69B4AAE-9525-4A86-A311-E49E7EC6A502}">
      <dsp:nvSpPr>
        <dsp:cNvPr id="0" name=""/>
        <dsp:cNvSpPr/>
      </dsp:nvSpPr>
      <dsp:spPr>
        <a:xfrm>
          <a:off x="375988" y="3387531"/>
          <a:ext cx="683614" cy="683614"/>
        </a:xfrm>
        <a:prstGeom prst="rect">
          <a:avLst/>
        </a:prstGeom>
        <a:blipFill>
          <a:blip xmlns:r="http://schemas.openxmlformats.org/officeDocument/2006/relationships" r:embed="rId5" cstate="email">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31FF192F-DD9D-4476-BBA4-1D8496C9FA1C}">
      <dsp:nvSpPr>
        <dsp:cNvPr id="0" name=""/>
        <dsp:cNvSpPr/>
      </dsp:nvSpPr>
      <dsp:spPr>
        <a:xfrm>
          <a:off x="1435590" y="3107870"/>
          <a:ext cx="9080009" cy="12429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1544" tIns="131544" rIns="131544" bIns="131544" numCol="1" spcCol="1270" anchor="ctr" anchorCtr="0">
          <a:noAutofit/>
        </a:bodyPr>
        <a:lstStyle/>
        <a:p>
          <a:pPr marL="0" lvl="0" indent="0" algn="l" defTabSz="1022350">
            <a:lnSpc>
              <a:spcPct val="90000"/>
            </a:lnSpc>
            <a:spcBef>
              <a:spcPct val="0"/>
            </a:spcBef>
            <a:spcAft>
              <a:spcPct val="35000"/>
            </a:spcAft>
            <a:buNone/>
          </a:pPr>
          <a:r>
            <a:rPr lang="en-US" sz="2300" b="0" i="0" kern="1200" baseline="0"/>
            <a:t>Three different approaches are provided for flexibility in how to  address the underlying issue, taking any one of these approaches  would be considered as satisfying the guidance.</a:t>
          </a:r>
          <a:endParaRPr lang="en-US" sz="2300" kern="1200"/>
        </a:p>
      </dsp:txBody>
      <dsp:txXfrm>
        <a:off x="1435590" y="3107870"/>
        <a:ext cx="9080009" cy="124293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4B4D865-FA94-4DE8-98D6-B631009BCE27}">
      <dsp:nvSpPr>
        <dsp:cNvPr id="0" name=""/>
        <dsp:cNvSpPr/>
      </dsp:nvSpPr>
      <dsp:spPr>
        <a:xfrm>
          <a:off x="0" y="64468"/>
          <a:ext cx="7559504" cy="1998360"/>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en-US" sz="2800" kern="1200"/>
            <a:t>New bolt hardware has been designed that is comprised of a cap screw and anti-rotation locking cup to replace the existing welded lock bar bolt system.</a:t>
          </a:r>
        </a:p>
      </dsp:txBody>
      <dsp:txXfrm>
        <a:off x="97552" y="162020"/>
        <a:ext cx="7364400" cy="1803256"/>
      </dsp:txXfrm>
    </dsp:sp>
    <dsp:sp modelId="{042B07DE-D910-4007-B479-4AF25EBAF81F}">
      <dsp:nvSpPr>
        <dsp:cNvPr id="0" name=""/>
        <dsp:cNvSpPr/>
      </dsp:nvSpPr>
      <dsp:spPr>
        <a:xfrm>
          <a:off x="0" y="2143468"/>
          <a:ext cx="7559504" cy="1998360"/>
        </a:xfrm>
        <a:prstGeom prst="roundRect">
          <a:avLst/>
        </a:prstGeom>
        <a:solidFill>
          <a:schemeClr val="accent2">
            <a:hueOff val="-727682"/>
            <a:satOff val="-41964"/>
            <a:lumOff val="431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en-US" sz="2800" kern="1200"/>
            <a:t>Per a Replacement Bolt Pattern Analysis (RBPA) it was determined that we need to replace 16 of the 32 bolts currently in place.  If there is time, we will remove the additional 16 bolts.</a:t>
          </a:r>
        </a:p>
      </dsp:txBody>
      <dsp:txXfrm>
        <a:off x="97552" y="2241020"/>
        <a:ext cx="7364400" cy="1803256"/>
      </dsp:txXfrm>
    </dsp:sp>
    <dsp:sp modelId="{62634004-C7AE-40AC-BC1F-F91A3E64DDF6}">
      <dsp:nvSpPr>
        <dsp:cNvPr id="0" name=""/>
        <dsp:cNvSpPr/>
      </dsp:nvSpPr>
      <dsp:spPr>
        <a:xfrm>
          <a:off x="0" y="4222468"/>
          <a:ext cx="7559504" cy="1998360"/>
        </a:xfrm>
        <a:prstGeom prst="roundRect">
          <a:avLst/>
        </a:prstGeom>
        <a:solidFill>
          <a:schemeClr val="accent2">
            <a:hueOff val="-1455363"/>
            <a:satOff val="-83928"/>
            <a:lumOff val="862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en-US" sz="2800" kern="1200"/>
            <a:t>A contingency bolt that is 5/8ths of an inch larger was also designed.</a:t>
          </a:r>
        </a:p>
      </dsp:txBody>
      <dsp:txXfrm>
        <a:off x="97552" y="4320020"/>
        <a:ext cx="7364400" cy="1803256"/>
      </dsp:txXfrm>
    </dsp:sp>
  </dsp:spTree>
</dsp:drawing>
</file>

<file path=ppt/diagrams/layout1.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AB5A03E-CDC1-4338-B919-139E7D8D0E3E}" type="datetimeFigureOut">
              <a:rPr lang="en-US" smtClean="0"/>
              <a:t>6/18/2024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46E2CB6-2B9F-46DC-B8BB-5A6954E3F3B0}" type="slidenum">
              <a:rPr lang="en-US" smtClean="0"/>
              <a:t>‹#›</a:t>
            </a:fld>
            <a:endParaRPr lang="en-US"/>
          </a:p>
        </p:txBody>
      </p:sp>
    </p:spTree>
    <p:extLst>
      <p:ext uri="{BB962C8B-B14F-4D97-AF65-F5344CB8AC3E}">
        <p14:creationId xmlns:p14="http://schemas.microsoft.com/office/powerpoint/2010/main" val="243630790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71825" marR="5177" indent="0">
              <a:lnSpc>
                <a:spcPct val="90000"/>
              </a:lnSpc>
              <a:spcBef>
                <a:spcPts val="1630"/>
              </a:spcBef>
              <a:buClr>
                <a:srgbClr val="005099"/>
              </a:buClr>
              <a:buSzPct val="110416"/>
              <a:buFont typeface="Arial" panose="020B0604020202020204" pitchFamily="34" charset="0"/>
              <a:buNone/>
              <a:tabLst>
                <a:tab pos="304768" algn="l"/>
                <a:tab pos="305415" algn="l"/>
              </a:tabLst>
              <a:defRPr/>
            </a:pPr>
            <a:r>
              <a:rPr lang="en-US" spc="-5" dirty="0"/>
              <a:t>Objectives 2 and 5</a:t>
            </a:r>
          </a:p>
          <a:p>
            <a:pPr marL="304768" marR="5177" indent="-232943">
              <a:lnSpc>
                <a:spcPct val="90000"/>
              </a:lnSpc>
              <a:spcBef>
                <a:spcPts val="1630"/>
              </a:spcBef>
              <a:buClr>
                <a:srgbClr val="005099"/>
              </a:buClr>
              <a:buSzPct val="110416"/>
              <a:buFont typeface="Arial" panose="020B0604020202020204" pitchFamily="34" charset="0"/>
              <a:buChar char="•"/>
              <a:tabLst>
                <a:tab pos="304768" algn="l"/>
                <a:tab pos="305415" algn="l"/>
              </a:tabLst>
              <a:defRPr/>
            </a:pPr>
            <a:endParaRPr lang="en-US" spc="-5" dirty="0"/>
          </a:p>
          <a:p>
            <a:pPr marL="304768" marR="5177" indent="-232943">
              <a:lnSpc>
                <a:spcPct val="90000"/>
              </a:lnSpc>
              <a:spcBef>
                <a:spcPts val="1630"/>
              </a:spcBef>
              <a:buClr>
                <a:srgbClr val="005099"/>
              </a:buClr>
              <a:buSzPct val="110416"/>
              <a:buFont typeface="Arial" panose="020B0604020202020204" pitchFamily="34" charset="0"/>
              <a:buChar char="•"/>
              <a:tabLst>
                <a:tab pos="304768" algn="l"/>
                <a:tab pos="305415" algn="l"/>
              </a:tabLst>
              <a:defRPr/>
            </a:pPr>
            <a:r>
              <a:rPr lang="en-US" spc="-5" dirty="0"/>
              <a:t>The </a:t>
            </a:r>
            <a:r>
              <a:rPr lang="en-US" dirty="0"/>
              <a:t>clevis </a:t>
            </a:r>
            <a:r>
              <a:rPr lang="en-US" spc="-5" dirty="0"/>
              <a:t>insert </a:t>
            </a:r>
            <a:r>
              <a:rPr lang="en-US" dirty="0"/>
              <a:t>attaches to the</a:t>
            </a:r>
            <a:r>
              <a:rPr lang="en-US" spc="-102" dirty="0"/>
              <a:t> </a:t>
            </a:r>
            <a:r>
              <a:rPr lang="en-US" spc="-5" dirty="0"/>
              <a:t>core support lug </a:t>
            </a:r>
            <a:r>
              <a:rPr lang="en-US" dirty="0"/>
              <a:t>in the reactor </a:t>
            </a:r>
            <a:r>
              <a:rPr lang="en-US" spc="-5" dirty="0"/>
              <a:t>vessel bottom head using high strength bolts and dowel</a:t>
            </a:r>
            <a:r>
              <a:rPr lang="en-US" spc="-15" dirty="0"/>
              <a:t> </a:t>
            </a:r>
            <a:r>
              <a:rPr lang="en-US" spc="-5" dirty="0"/>
              <a:t>pins.</a:t>
            </a:r>
            <a:endParaRPr lang="en-US" dirty="0"/>
          </a:p>
          <a:p>
            <a:pPr marL="304768" marR="133295" indent="-232943">
              <a:lnSpc>
                <a:spcPct val="90000"/>
              </a:lnSpc>
              <a:spcBef>
                <a:spcPts val="611"/>
              </a:spcBef>
              <a:buClr>
                <a:srgbClr val="005099"/>
              </a:buClr>
              <a:buSzPct val="110416"/>
              <a:buFont typeface="Arial" panose="020B0604020202020204" pitchFamily="34" charset="0"/>
              <a:buChar char="•"/>
              <a:tabLst>
                <a:tab pos="304768" algn="l"/>
                <a:tab pos="305415" algn="l"/>
              </a:tabLst>
              <a:defRPr/>
            </a:pPr>
            <a:r>
              <a:rPr lang="en-US" spc="-5" dirty="0"/>
              <a:t>The keyway in the clevis insert prevents the core barrel from turning.</a:t>
            </a:r>
          </a:p>
          <a:p>
            <a:pPr marL="304768" marR="133295" indent="-232943">
              <a:lnSpc>
                <a:spcPct val="90000"/>
              </a:lnSpc>
              <a:spcBef>
                <a:spcPts val="611"/>
              </a:spcBef>
              <a:buClr>
                <a:srgbClr val="005099"/>
              </a:buClr>
              <a:buSzPct val="110416"/>
              <a:buFont typeface="Arial" panose="020B0604020202020204" pitchFamily="34" charset="0"/>
              <a:buChar char="•"/>
              <a:tabLst>
                <a:tab pos="304768" algn="l"/>
                <a:tab pos="305415" algn="l"/>
              </a:tabLst>
              <a:defRPr/>
            </a:pPr>
            <a:endParaRPr lang="en-US" spc="-5" dirty="0"/>
          </a:p>
          <a:p>
            <a:pPr marL="304768" marR="133295" indent="-232943">
              <a:lnSpc>
                <a:spcPct val="90000"/>
              </a:lnSpc>
              <a:spcBef>
                <a:spcPts val="611"/>
              </a:spcBef>
              <a:buClr>
                <a:srgbClr val="005099"/>
              </a:buClr>
              <a:buSzPct val="110416"/>
              <a:buFont typeface="Arial" panose="020B0604020202020204" pitchFamily="34" charset="0"/>
              <a:buChar char="•"/>
              <a:tabLst>
                <a:tab pos="304768" algn="l"/>
                <a:tab pos="305415" algn="l"/>
              </a:tabLst>
              <a:defRPr/>
            </a:pPr>
            <a:r>
              <a:rPr lang="en-US" spc="-5" dirty="0"/>
              <a:t>16 of the 32 clevis bolts will be replaced. Then the decision will be made, based on outage activities, whether or not to remove the other 16.</a:t>
            </a:r>
          </a:p>
          <a:p>
            <a:pPr marL="304768" marR="133295" indent="-232943">
              <a:lnSpc>
                <a:spcPct val="90000"/>
              </a:lnSpc>
              <a:spcBef>
                <a:spcPts val="611"/>
              </a:spcBef>
              <a:buClr>
                <a:srgbClr val="005099"/>
              </a:buClr>
              <a:buSzPct val="110416"/>
              <a:buFont typeface="Arial" panose="020B0604020202020204" pitchFamily="34" charset="0"/>
              <a:buChar char="•"/>
              <a:tabLst>
                <a:tab pos="304768" algn="l"/>
                <a:tab pos="305415" algn="l"/>
              </a:tabLst>
              <a:defRPr/>
            </a:pPr>
            <a:endParaRPr lang="en-US" spc="-5" dirty="0"/>
          </a:p>
          <a:p>
            <a:pPr marL="304768" marR="133295" indent="-232943">
              <a:lnSpc>
                <a:spcPct val="90000"/>
              </a:lnSpc>
              <a:spcBef>
                <a:spcPts val="611"/>
              </a:spcBef>
              <a:buClr>
                <a:srgbClr val="005099"/>
              </a:buClr>
              <a:buSzPct val="110416"/>
              <a:buFont typeface="Arial" panose="020B0604020202020204" pitchFamily="34" charset="0"/>
              <a:buChar char="•"/>
              <a:tabLst>
                <a:tab pos="304768" algn="l"/>
                <a:tab pos="305415" algn="l"/>
              </a:tabLst>
              <a:defRPr/>
            </a:pPr>
            <a:r>
              <a:rPr lang="en-US" dirty="0"/>
              <a:t>Less dose rates compared to baffle bolts. Which RP fundamental could be used?</a:t>
            </a:r>
          </a:p>
          <a:p>
            <a:pPr marL="304768" marR="133295" indent="-232943">
              <a:lnSpc>
                <a:spcPct val="90000"/>
              </a:lnSpc>
              <a:spcBef>
                <a:spcPts val="611"/>
              </a:spcBef>
              <a:buClr>
                <a:srgbClr val="005099"/>
              </a:buClr>
              <a:buSzPct val="110416"/>
              <a:buFont typeface="Arial" panose="020B0604020202020204" pitchFamily="34" charset="0"/>
              <a:buChar char="•"/>
              <a:tabLst>
                <a:tab pos="304768" algn="l"/>
                <a:tab pos="305415" algn="l"/>
              </a:tabLst>
              <a:defRPr/>
            </a:pPr>
            <a:endParaRPr lang="en-US" dirty="0"/>
          </a:p>
          <a:p>
            <a:pPr marL="304768" marR="133295" indent="-232943">
              <a:lnSpc>
                <a:spcPct val="90000"/>
              </a:lnSpc>
              <a:spcBef>
                <a:spcPts val="611"/>
              </a:spcBef>
              <a:buClr>
                <a:srgbClr val="005099"/>
              </a:buClr>
              <a:buSzPct val="110416"/>
              <a:buFont typeface="Arial" panose="020B0604020202020204" pitchFamily="34" charset="0"/>
              <a:buChar char="•"/>
              <a:tabLst>
                <a:tab pos="304768" algn="l"/>
                <a:tab pos="305415" algn="l"/>
              </a:tabLst>
              <a:defRPr/>
            </a:pPr>
            <a:r>
              <a:rPr lang="en-US" dirty="0"/>
              <a:t>Radiological high risk per QF2010</a:t>
            </a:r>
          </a:p>
        </p:txBody>
      </p:sp>
      <p:sp>
        <p:nvSpPr>
          <p:cNvPr id="4" name="Slide Number Placeholder 3"/>
          <p:cNvSpPr>
            <a:spLocks noGrp="1"/>
          </p:cNvSpPr>
          <p:nvPr>
            <p:ph type="sldNum" sz="quarter" idx="5"/>
          </p:nvPr>
        </p:nvSpPr>
        <p:spPr/>
        <p:txBody>
          <a:bodyPr/>
          <a:lstStyle/>
          <a:p>
            <a:fld id="{7AE00EE0-62ED-4ED9-812F-2FE98A6904C7}" type="slidenum">
              <a:rPr lang="en-US" smtClean="0"/>
              <a:t>1</a:t>
            </a:fld>
            <a:endParaRPr lang="en-US"/>
          </a:p>
        </p:txBody>
      </p:sp>
    </p:spTree>
    <p:extLst>
      <p:ext uri="{BB962C8B-B14F-4D97-AF65-F5344CB8AC3E}">
        <p14:creationId xmlns:p14="http://schemas.microsoft.com/office/powerpoint/2010/main" val="18003245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spc="-5" dirty="0">
                <a:solidFill>
                  <a:prstClr val="black"/>
                </a:solidFill>
                <a:cs typeface="Calibri"/>
              </a:rPr>
              <a:t>Objective 4</a:t>
            </a:r>
          </a:p>
          <a:p>
            <a:endParaRPr lang="en-US" dirty="0"/>
          </a:p>
        </p:txBody>
      </p:sp>
      <p:sp>
        <p:nvSpPr>
          <p:cNvPr id="4" name="Slide Number Placeholder 3"/>
          <p:cNvSpPr>
            <a:spLocks noGrp="1"/>
          </p:cNvSpPr>
          <p:nvPr>
            <p:ph type="sldNum" sz="quarter" idx="5"/>
          </p:nvPr>
        </p:nvSpPr>
        <p:spPr/>
        <p:txBody>
          <a:bodyPr/>
          <a:lstStyle/>
          <a:p>
            <a:fld id="{7AE00EE0-62ED-4ED9-812F-2FE98A6904C7}" type="slidenum">
              <a:rPr lang="en-US" smtClean="0"/>
              <a:t>10</a:t>
            </a:fld>
            <a:endParaRPr lang="en-US"/>
          </a:p>
        </p:txBody>
      </p:sp>
    </p:spTree>
    <p:extLst>
      <p:ext uri="{BB962C8B-B14F-4D97-AF65-F5344CB8AC3E}">
        <p14:creationId xmlns:p14="http://schemas.microsoft.com/office/powerpoint/2010/main" val="424420607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Objectives 1 and 2</a:t>
            </a:r>
          </a:p>
          <a:p>
            <a:endParaRPr lang="en-US" dirty="0"/>
          </a:p>
          <a:p>
            <a:r>
              <a:rPr lang="en-US" dirty="0"/>
              <a:t>The majority of the bolts are projected to be replaced using the standard process, but Westinghouse has projected that they will need to use some contingency processes, using alternate tooling, that is already a part of the work scope, approved by Xcel Energy Outage Management for almost 1/3</a:t>
            </a:r>
            <a:r>
              <a:rPr lang="en-US" baseline="30000" dirty="0"/>
              <a:t>rd</a:t>
            </a:r>
            <a:r>
              <a:rPr lang="en-US" dirty="0"/>
              <a:t> of the bolts. If these contingency processes are used, work delays will most likely occur and Xcel Energy would be informed. See subsequent slides for tooling required.</a:t>
            </a:r>
          </a:p>
          <a:p>
            <a:endParaRPr lang="en-US" dirty="0"/>
          </a:p>
          <a:p>
            <a:r>
              <a:rPr lang="en-US" dirty="0"/>
              <a:t>The baffle bolt project will be performed while the lower core barrel sits in the stand in the lower cavity.</a:t>
            </a:r>
          </a:p>
          <a:p>
            <a:endParaRPr lang="en-US" dirty="0"/>
          </a:p>
          <a:p>
            <a:r>
              <a:rPr lang="en-US" dirty="0"/>
              <a:t>Discuss which RP fundamental could be applied for removal of items from the water.</a:t>
            </a:r>
          </a:p>
          <a:p>
            <a:endParaRPr lang="en-US" dirty="0"/>
          </a:p>
        </p:txBody>
      </p:sp>
      <p:sp>
        <p:nvSpPr>
          <p:cNvPr id="4" name="Slide Number Placeholder 3"/>
          <p:cNvSpPr>
            <a:spLocks noGrp="1"/>
          </p:cNvSpPr>
          <p:nvPr>
            <p:ph type="sldNum" sz="quarter" idx="5"/>
          </p:nvPr>
        </p:nvSpPr>
        <p:spPr/>
        <p:txBody>
          <a:bodyPr/>
          <a:lstStyle/>
          <a:p>
            <a:fld id="{7AE00EE0-62ED-4ED9-812F-2FE98A6904C7}" type="slidenum">
              <a:rPr lang="en-US" smtClean="0"/>
              <a:t>11</a:t>
            </a:fld>
            <a:endParaRPr lang="en-US"/>
          </a:p>
        </p:txBody>
      </p:sp>
    </p:spTree>
    <p:extLst>
      <p:ext uri="{BB962C8B-B14F-4D97-AF65-F5344CB8AC3E}">
        <p14:creationId xmlns:p14="http://schemas.microsoft.com/office/powerpoint/2010/main" val="90445047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Objective 4</a:t>
            </a:r>
          </a:p>
          <a:p>
            <a:endParaRPr lang="en-US" dirty="0"/>
          </a:p>
          <a:p>
            <a:r>
              <a:rPr lang="en-US" dirty="0"/>
              <a:t>The end effectors are installed and utilized by the Mannheim tool, which is essentially the carriage on a mast system.</a:t>
            </a:r>
          </a:p>
          <a:p>
            <a:endParaRPr lang="en-US" dirty="0"/>
          </a:p>
          <a:p>
            <a:r>
              <a:rPr lang="en-US" dirty="0"/>
              <a:t>The end effectors are attached to a “floating chuck”, which acts as a coupling between the tool and the carriage.  The chucks are universal for all of the tools, with the FS-3 and FS-5 being the only 2 that have the “floating chuck” integrated into their housing.  </a:t>
            </a:r>
          </a:p>
        </p:txBody>
      </p:sp>
      <p:sp>
        <p:nvSpPr>
          <p:cNvPr id="4" name="Slide Number Placeholder 3"/>
          <p:cNvSpPr>
            <a:spLocks noGrp="1"/>
          </p:cNvSpPr>
          <p:nvPr>
            <p:ph type="sldNum" sz="quarter" idx="5"/>
          </p:nvPr>
        </p:nvSpPr>
        <p:spPr/>
        <p:txBody>
          <a:bodyPr/>
          <a:lstStyle/>
          <a:p>
            <a:fld id="{7AE00EE0-62ED-4ED9-812F-2FE98A6904C7}" type="slidenum">
              <a:rPr lang="en-US" smtClean="0"/>
              <a:t>12</a:t>
            </a:fld>
            <a:endParaRPr lang="en-US"/>
          </a:p>
        </p:txBody>
      </p:sp>
    </p:spTree>
    <p:extLst>
      <p:ext uri="{BB962C8B-B14F-4D97-AF65-F5344CB8AC3E}">
        <p14:creationId xmlns:p14="http://schemas.microsoft.com/office/powerpoint/2010/main" val="327142832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100" dirty="0"/>
              <a:t>Objectives 2 and 4</a:t>
            </a:r>
          </a:p>
          <a:p>
            <a:endParaRPr lang="en-US" sz="1100" dirty="0"/>
          </a:p>
          <a:p>
            <a:r>
              <a:rPr lang="en-US" sz="1100" dirty="0"/>
              <a:t>There is a potential for the vac hose to get some small pieces in them that are creating hot spots.  The vac hose can be remotely diverted from the main suction to the pencil vac to allow for using the vac system to pull the debris causing the hot spots out of the carriage area.  The vac will be cycled on and off to attempt to clear the sections that will come out with the tool.  </a:t>
            </a:r>
          </a:p>
          <a:p>
            <a:endParaRPr lang="en-US" sz="1100" dirty="0"/>
          </a:p>
          <a:p>
            <a:r>
              <a:rPr lang="en-US" sz="1100" dirty="0"/>
              <a:t>Historically, the suction from the vacuum system has been enough to clear hot spots, but if not Westinghouse supervision will determine how to proceed. This is Westinghouse equipment and their guidance does not require Outage Management involvement unless radiological issues are identified with any Westinghouse decisions made. RP Supervision should be contacted if questions arise.</a:t>
            </a:r>
          </a:p>
          <a:p>
            <a:endParaRPr lang="en-US" sz="1100" dirty="0"/>
          </a:p>
          <a:p>
            <a:r>
              <a:rPr lang="en-US" sz="1100" dirty="0"/>
              <a:t>Milling operations can create long stringers of material that entwine themselves on the end effectors rather than small chips.  The bridge techs and operators will work in conjunction with each other to ensure the foreign material is removed form the end effectors prior to RP surveys and disposed of in the baffle bolt trash cans.  Long stringer “rats’ nests” should not be disposed of through the vac system, so they don’t get lodged in the hose.</a:t>
            </a:r>
          </a:p>
          <a:p>
            <a:endParaRPr lang="en-US" sz="1100" dirty="0"/>
          </a:p>
          <a:p>
            <a:r>
              <a:rPr lang="en-US" sz="1100" dirty="0"/>
              <a:t>Some chips that are generated will simply fall away in the a direction that will not be collected by the main vac, or are disturbed during periods where the main vac is off (e.g. guide stud retrieval)  This is why Westinghouse has a stand alone vac operation at the end of the campaign that will clean the entirety of the work area.</a:t>
            </a:r>
          </a:p>
          <a:p>
            <a:endParaRPr lang="en-US" sz="1100" dirty="0"/>
          </a:p>
        </p:txBody>
      </p:sp>
      <p:sp>
        <p:nvSpPr>
          <p:cNvPr id="4" name="Slide Number Placeholder 3"/>
          <p:cNvSpPr>
            <a:spLocks noGrp="1"/>
          </p:cNvSpPr>
          <p:nvPr>
            <p:ph type="sldNum" sz="quarter" idx="5"/>
          </p:nvPr>
        </p:nvSpPr>
        <p:spPr/>
        <p:txBody>
          <a:bodyPr/>
          <a:lstStyle/>
          <a:p>
            <a:fld id="{7AE00EE0-62ED-4ED9-812F-2FE98A6904C7}" type="slidenum">
              <a:rPr lang="en-US" smtClean="0"/>
              <a:t>13</a:t>
            </a:fld>
            <a:endParaRPr lang="en-US"/>
          </a:p>
        </p:txBody>
      </p:sp>
    </p:spTree>
    <p:extLst>
      <p:ext uri="{BB962C8B-B14F-4D97-AF65-F5344CB8AC3E}">
        <p14:creationId xmlns:p14="http://schemas.microsoft.com/office/powerpoint/2010/main" val="358010207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Objectives 2 and 4</a:t>
            </a:r>
          </a:p>
          <a:p>
            <a:endParaRPr lang="en-US" dirty="0"/>
          </a:p>
          <a:p>
            <a:r>
              <a:rPr lang="en-US" dirty="0"/>
              <a:t>The carriage is moved vertically on the mast by a computer program.  They will have hard stops programed in at the 3 foot underwater and 1 foot above the water surface measurements required for the RP surveys.  </a:t>
            </a:r>
          </a:p>
          <a:p>
            <a:endParaRPr lang="en-US" dirty="0"/>
          </a:p>
          <a:p>
            <a:r>
              <a:rPr lang="en-US" dirty="0"/>
              <a:t>The carriage moves quickly along the mast.</a:t>
            </a:r>
          </a:p>
          <a:p>
            <a:endParaRPr lang="en-US" dirty="0"/>
          </a:p>
          <a:p>
            <a:r>
              <a:rPr lang="en-US" dirty="0"/>
              <a:t>Briefly review the current information listed in the RWP and ALARA Review. These documents should not be handed out to the trainees. The Instructor should emphasize that every time the trainees support this work, it is imperative that they review the current info.</a:t>
            </a:r>
          </a:p>
        </p:txBody>
      </p:sp>
      <p:sp>
        <p:nvSpPr>
          <p:cNvPr id="4" name="Slide Number Placeholder 3"/>
          <p:cNvSpPr>
            <a:spLocks noGrp="1"/>
          </p:cNvSpPr>
          <p:nvPr>
            <p:ph type="sldNum" sz="quarter" idx="5"/>
          </p:nvPr>
        </p:nvSpPr>
        <p:spPr/>
        <p:txBody>
          <a:bodyPr/>
          <a:lstStyle/>
          <a:p>
            <a:fld id="{7AE00EE0-62ED-4ED9-812F-2FE98A6904C7}" type="slidenum">
              <a:rPr lang="en-US" smtClean="0"/>
              <a:t>14</a:t>
            </a:fld>
            <a:endParaRPr lang="en-US"/>
          </a:p>
        </p:txBody>
      </p:sp>
    </p:spTree>
    <p:extLst>
      <p:ext uri="{BB962C8B-B14F-4D97-AF65-F5344CB8AC3E}">
        <p14:creationId xmlns:p14="http://schemas.microsoft.com/office/powerpoint/2010/main" val="382269588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Objectives 2 and 5</a:t>
            </a:r>
          </a:p>
        </p:txBody>
      </p:sp>
      <p:sp>
        <p:nvSpPr>
          <p:cNvPr id="4" name="Slide Number Placeholder 3"/>
          <p:cNvSpPr>
            <a:spLocks noGrp="1"/>
          </p:cNvSpPr>
          <p:nvPr>
            <p:ph type="sldNum" sz="quarter" idx="5"/>
          </p:nvPr>
        </p:nvSpPr>
        <p:spPr/>
        <p:txBody>
          <a:bodyPr/>
          <a:lstStyle/>
          <a:p>
            <a:fld id="{7AE00EE0-62ED-4ED9-812F-2FE98A6904C7}" type="slidenum">
              <a:rPr lang="en-US" smtClean="0"/>
              <a:t>15</a:t>
            </a:fld>
            <a:endParaRPr lang="en-US"/>
          </a:p>
        </p:txBody>
      </p:sp>
    </p:spTree>
    <p:extLst>
      <p:ext uri="{BB962C8B-B14F-4D97-AF65-F5344CB8AC3E}">
        <p14:creationId xmlns:p14="http://schemas.microsoft.com/office/powerpoint/2010/main" val="40424555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Objectives 2 and 5</a:t>
            </a:r>
          </a:p>
          <a:p>
            <a:endParaRPr lang="en-US" dirty="0"/>
          </a:p>
          <a:p>
            <a:r>
              <a:rPr lang="en-US" dirty="0" err="1"/>
              <a:t>Orex</a:t>
            </a:r>
            <a:r>
              <a:rPr lang="en-US" dirty="0"/>
              <a:t> ultras will be used for removal of any items from the cavity.</a:t>
            </a:r>
          </a:p>
        </p:txBody>
      </p:sp>
      <p:sp>
        <p:nvSpPr>
          <p:cNvPr id="4" name="Slide Number Placeholder 3"/>
          <p:cNvSpPr>
            <a:spLocks noGrp="1"/>
          </p:cNvSpPr>
          <p:nvPr>
            <p:ph type="sldNum" sz="quarter" idx="5"/>
          </p:nvPr>
        </p:nvSpPr>
        <p:spPr/>
        <p:txBody>
          <a:bodyPr/>
          <a:lstStyle/>
          <a:p>
            <a:fld id="{7AE00EE0-62ED-4ED9-812F-2FE98A6904C7}" type="slidenum">
              <a:rPr lang="en-US" smtClean="0"/>
              <a:t>16</a:t>
            </a:fld>
            <a:endParaRPr lang="en-US"/>
          </a:p>
        </p:txBody>
      </p:sp>
    </p:spTree>
    <p:extLst>
      <p:ext uri="{BB962C8B-B14F-4D97-AF65-F5344CB8AC3E}">
        <p14:creationId xmlns:p14="http://schemas.microsoft.com/office/powerpoint/2010/main" val="404911173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spc="-5" dirty="0">
                <a:solidFill>
                  <a:prstClr val="black"/>
                </a:solidFill>
                <a:cs typeface="Calibri"/>
              </a:rPr>
              <a:t>Objective 4</a:t>
            </a:r>
          </a:p>
          <a:p>
            <a:endParaRPr lang="en-US" dirty="0"/>
          </a:p>
        </p:txBody>
      </p:sp>
      <p:sp>
        <p:nvSpPr>
          <p:cNvPr id="4" name="Slide Number Placeholder 3"/>
          <p:cNvSpPr>
            <a:spLocks noGrp="1"/>
          </p:cNvSpPr>
          <p:nvPr>
            <p:ph type="sldNum" sz="quarter" idx="5"/>
          </p:nvPr>
        </p:nvSpPr>
        <p:spPr/>
        <p:txBody>
          <a:bodyPr/>
          <a:lstStyle/>
          <a:p>
            <a:fld id="{7AE00EE0-62ED-4ED9-812F-2FE98A6904C7}" type="slidenum">
              <a:rPr lang="en-US" smtClean="0"/>
              <a:t>17</a:t>
            </a:fld>
            <a:endParaRPr lang="en-US"/>
          </a:p>
        </p:txBody>
      </p:sp>
    </p:spTree>
    <p:extLst>
      <p:ext uri="{BB962C8B-B14F-4D97-AF65-F5344CB8AC3E}">
        <p14:creationId xmlns:p14="http://schemas.microsoft.com/office/powerpoint/2010/main" val="246279109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sz="1100" dirty="0">
                <a:ea typeface="Times New Roman" panose="02020603050405020304" pitchFamily="18" charset="0"/>
              </a:rPr>
              <a:t>Objective 4</a:t>
            </a:r>
          </a:p>
          <a:p>
            <a:pPr defTabSz="931774">
              <a:defRPr/>
            </a:pPr>
            <a:endParaRPr lang="en-US" sz="1100" dirty="0">
              <a:ea typeface="Times New Roman" panose="02020603050405020304" pitchFamily="18" charset="0"/>
            </a:endParaRPr>
          </a:p>
          <a:p>
            <a:pPr defTabSz="931774">
              <a:defRPr/>
            </a:pPr>
            <a:r>
              <a:rPr lang="en-US" sz="1100" dirty="0">
                <a:ea typeface="Times New Roman" panose="02020603050405020304" pitchFamily="18" charset="0"/>
              </a:rPr>
              <a:t>There have been multiple cases within the industry, where degradation has been found in the bolts that hold the Clevis Insert to the outer shell.  The degradation is caused by primary water stress corrosion cracking.  For this reason, Prairie Island (PI) will be one of the first plants in the industry replace Clevis bolts during 2R33 (Fall 2023) refueling outage, in parallel with our baffle bolt replacement.  </a:t>
            </a:r>
          </a:p>
          <a:p>
            <a:pPr defTabSz="931774">
              <a:defRPr/>
            </a:pPr>
            <a:endParaRPr lang="en-US" sz="1100" dirty="0">
              <a:ea typeface="Times New Roman" panose="02020603050405020304" pitchFamily="18" charset="0"/>
            </a:endParaRPr>
          </a:p>
          <a:p>
            <a:pPr defTabSz="931774">
              <a:defRPr/>
            </a:pPr>
            <a:r>
              <a:rPr lang="en-US" sz="1100" dirty="0">
                <a:ea typeface="Times New Roman" panose="02020603050405020304" pitchFamily="18" charset="0"/>
              </a:rPr>
              <a:t>There are 4 clevis inserts that are 90 degrees apart.</a:t>
            </a:r>
          </a:p>
          <a:p>
            <a:pPr defTabSz="931774">
              <a:defRPr/>
            </a:pPr>
            <a:endParaRPr lang="en-US" sz="1100" dirty="0">
              <a:ea typeface="Times New Roman" panose="02020603050405020304" pitchFamily="18" charset="0"/>
            </a:endParaRPr>
          </a:p>
          <a:p>
            <a:pPr defTabSz="931774">
              <a:defRPr/>
            </a:pPr>
            <a:r>
              <a:rPr lang="en-US" sz="1100" dirty="0">
                <a:ea typeface="Times New Roman" panose="02020603050405020304" pitchFamily="18" charset="0"/>
              </a:rPr>
              <a:t>The plan is to replace the top 2 and bottom 2 bolts at each of the clevis insert locations. then if the decision is made to remove the additional 16, they will go back to each location to remove the inner 4 bolts.</a:t>
            </a:r>
          </a:p>
          <a:p>
            <a:endParaRPr lang="en-US" sz="1100" dirty="0"/>
          </a:p>
        </p:txBody>
      </p:sp>
      <p:sp>
        <p:nvSpPr>
          <p:cNvPr id="4" name="Slide Number Placeholder 3"/>
          <p:cNvSpPr>
            <a:spLocks noGrp="1"/>
          </p:cNvSpPr>
          <p:nvPr>
            <p:ph type="sldNum" sz="quarter" idx="5"/>
          </p:nvPr>
        </p:nvSpPr>
        <p:spPr/>
        <p:txBody>
          <a:bodyPr/>
          <a:lstStyle/>
          <a:p>
            <a:fld id="{7AE00EE0-62ED-4ED9-812F-2FE98A6904C7}" type="slidenum">
              <a:rPr lang="en-US" smtClean="0"/>
              <a:t>2</a:t>
            </a:fld>
            <a:endParaRPr lang="en-US"/>
          </a:p>
        </p:txBody>
      </p:sp>
    </p:spTree>
    <p:extLst>
      <p:ext uri="{BB962C8B-B14F-4D97-AF65-F5344CB8AC3E}">
        <p14:creationId xmlns:p14="http://schemas.microsoft.com/office/powerpoint/2010/main" val="157082029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AE00EE0-62ED-4ED9-812F-2FE98A6904C7}" type="slidenum">
              <a:rPr lang="en-US" smtClean="0"/>
              <a:t>3</a:t>
            </a:fld>
            <a:endParaRPr lang="en-US"/>
          </a:p>
        </p:txBody>
      </p:sp>
    </p:spTree>
    <p:extLst>
      <p:ext uri="{BB962C8B-B14F-4D97-AF65-F5344CB8AC3E}">
        <p14:creationId xmlns:p14="http://schemas.microsoft.com/office/powerpoint/2010/main" val="212488969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Objective 4</a:t>
            </a:r>
          </a:p>
        </p:txBody>
      </p:sp>
      <p:sp>
        <p:nvSpPr>
          <p:cNvPr id="4" name="Slide Number Placeholder 3"/>
          <p:cNvSpPr>
            <a:spLocks noGrp="1"/>
          </p:cNvSpPr>
          <p:nvPr>
            <p:ph type="sldNum" sz="quarter" idx="5"/>
          </p:nvPr>
        </p:nvSpPr>
        <p:spPr/>
        <p:txBody>
          <a:bodyPr/>
          <a:lstStyle/>
          <a:p>
            <a:fld id="{7AE00EE0-62ED-4ED9-812F-2FE98A6904C7}" type="slidenum">
              <a:rPr lang="en-US" smtClean="0"/>
              <a:t>4</a:t>
            </a:fld>
            <a:endParaRPr lang="en-US"/>
          </a:p>
        </p:txBody>
      </p:sp>
    </p:spTree>
    <p:extLst>
      <p:ext uri="{BB962C8B-B14F-4D97-AF65-F5344CB8AC3E}">
        <p14:creationId xmlns:p14="http://schemas.microsoft.com/office/powerpoint/2010/main" val="23355291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Objective 4</a:t>
            </a:r>
          </a:p>
          <a:p>
            <a:endParaRPr lang="en-US" dirty="0"/>
          </a:p>
          <a:p>
            <a:r>
              <a:rPr lang="en-US" dirty="0"/>
              <a:t>Instead of using a lock bar to ensure that the bolts will stay in place, the new bolts will utilize an anti-rotation locking cup that will be crimped around the head of the bolt</a:t>
            </a:r>
          </a:p>
        </p:txBody>
      </p:sp>
      <p:sp>
        <p:nvSpPr>
          <p:cNvPr id="4" name="Slide Number Placeholder 3"/>
          <p:cNvSpPr>
            <a:spLocks noGrp="1"/>
          </p:cNvSpPr>
          <p:nvPr>
            <p:ph type="sldNum" sz="quarter" idx="5"/>
          </p:nvPr>
        </p:nvSpPr>
        <p:spPr/>
        <p:txBody>
          <a:bodyPr/>
          <a:lstStyle/>
          <a:p>
            <a:fld id="{7AE00EE0-62ED-4ED9-812F-2FE98A6904C7}" type="slidenum">
              <a:rPr lang="en-US" smtClean="0"/>
              <a:t>5</a:t>
            </a:fld>
            <a:endParaRPr lang="en-US"/>
          </a:p>
        </p:txBody>
      </p:sp>
    </p:spTree>
    <p:extLst>
      <p:ext uri="{BB962C8B-B14F-4D97-AF65-F5344CB8AC3E}">
        <p14:creationId xmlns:p14="http://schemas.microsoft.com/office/powerpoint/2010/main" val="393315400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2294" marR="71824" defTabSz="931774">
              <a:buClr>
                <a:srgbClr val="005099"/>
              </a:buClr>
              <a:tabLst>
                <a:tab pos="364945" algn="l"/>
                <a:tab pos="365592" algn="l"/>
              </a:tabLst>
              <a:defRPr/>
            </a:pPr>
            <a:r>
              <a:rPr lang="en-US" sz="1000" spc="-5" dirty="0">
                <a:solidFill>
                  <a:prstClr val="black"/>
                </a:solidFill>
                <a:cs typeface="Calibri"/>
              </a:rPr>
              <a:t>Objective 4</a:t>
            </a:r>
          </a:p>
          <a:p>
            <a:pPr marL="12294" marR="71824" defTabSz="931774">
              <a:buClr>
                <a:srgbClr val="005099"/>
              </a:buClr>
              <a:tabLst>
                <a:tab pos="364945" algn="l"/>
                <a:tab pos="365592" algn="l"/>
              </a:tabLst>
              <a:defRPr/>
            </a:pPr>
            <a:endParaRPr lang="en-US" sz="1000" spc="-5" dirty="0">
              <a:solidFill>
                <a:prstClr val="black"/>
              </a:solidFill>
              <a:cs typeface="Calibri"/>
            </a:endParaRPr>
          </a:p>
          <a:p>
            <a:pPr marL="12294" marR="71824" defTabSz="931774">
              <a:buClr>
                <a:srgbClr val="005099"/>
              </a:buClr>
              <a:tabLst>
                <a:tab pos="364945" algn="l"/>
                <a:tab pos="365592" algn="l"/>
              </a:tabLst>
              <a:defRPr/>
            </a:pPr>
            <a:r>
              <a:rPr lang="en-US" sz="1000" spc="-5" dirty="0">
                <a:solidFill>
                  <a:prstClr val="black"/>
                </a:solidFill>
                <a:cs typeface="Calibri"/>
              </a:rPr>
              <a:t>Two axes of </a:t>
            </a:r>
            <a:r>
              <a:rPr lang="en-US" sz="1000" dirty="0">
                <a:solidFill>
                  <a:prstClr val="black"/>
                </a:solidFill>
                <a:cs typeface="Calibri"/>
              </a:rPr>
              <a:t>adjustment (X &amp; </a:t>
            </a:r>
            <a:r>
              <a:rPr lang="en-US" sz="1000" spc="-5" dirty="0">
                <a:solidFill>
                  <a:prstClr val="black"/>
                </a:solidFill>
                <a:cs typeface="Calibri"/>
              </a:rPr>
              <a:t>Y) allow </a:t>
            </a:r>
            <a:r>
              <a:rPr lang="en-US" sz="1000" dirty="0">
                <a:solidFill>
                  <a:prstClr val="black"/>
                </a:solidFill>
                <a:cs typeface="Calibri"/>
              </a:rPr>
              <a:t>access to </a:t>
            </a:r>
            <a:r>
              <a:rPr lang="en-US" sz="1000" spc="-5" dirty="0">
                <a:solidFill>
                  <a:prstClr val="black"/>
                </a:solidFill>
                <a:cs typeface="Calibri"/>
              </a:rPr>
              <a:t>all clevis bolt positions </a:t>
            </a:r>
            <a:r>
              <a:rPr lang="en-US" sz="1000" dirty="0">
                <a:solidFill>
                  <a:prstClr val="black"/>
                </a:solidFill>
                <a:cs typeface="Calibri"/>
              </a:rPr>
              <a:t>(8) </a:t>
            </a:r>
            <a:r>
              <a:rPr lang="en-US" sz="1000" spc="-5" dirty="0">
                <a:solidFill>
                  <a:prstClr val="black"/>
                </a:solidFill>
                <a:cs typeface="Calibri"/>
              </a:rPr>
              <a:t>on </a:t>
            </a:r>
            <a:r>
              <a:rPr lang="en-US" sz="1000" dirty="0">
                <a:solidFill>
                  <a:prstClr val="black"/>
                </a:solidFill>
                <a:cs typeface="Calibri"/>
              </a:rPr>
              <a:t>a </a:t>
            </a:r>
            <a:r>
              <a:rPr lang="en-US" sz="1000" spc="-5" dirty="0">
                <a:solidFill>
                  <a:prstClr val="black"/>
                </a:solidFill>
                <a:cs typeface="Calibri"/>
              </a:rPr>
              <a:t>single clevis insert without repositioning </a:t>
            </a:r>
            <a:r>
              <a:rPr lang="en-US" sz="1000" dirty="0">
                <a:solidFill>
                  <a:prstClr val="black"/>
                </a:solidFill>
                <a:cs typeface="Calibri"/>
              </a:rPr>
              <a:t>the docking</a:t>
            </a:r>
            <a:r>
              <a:rPr lang="en-US" sz="1000" spc="-36" dirty="0">
                <a:solidFill>
                  <a:prstClr val="black"/>
                </a:solidFill>
                <a:cs typeface="Calibri"/>
              </a:rPr>
              <a:t> </a:t>
            </a:r>
            <a:r>
              <a:rPr lang="en-US" sz="1000" spc="-5" dirty="0">
                <a:solidFill>
                  <a:prstClr val="black"/>
                </a:solidFill>
                <a:cs typeface="Calibri"/>
              </a:rPr>
              <a:t>station.</a:t>
            </a:r>
          </a:p>
          <a:p>
            <a:pPr marL="12294" marR="71824" defTabSz="931774">
              <a:buClr>
                <a:srgbClr val="005099"/>
              </a:buClr>
              <a:tabLst>
                <a:tab pos="364945" algn="l"/>
                <a:tab pos="365592" algn="l"/>
              </a:tabLst>
              <a:defRPr/>
            </a:pPr>
            <a:endParaRPr lang="en-US" sz="1000" spc="-5" dirty="0">
              <a:solidFill>
                <a:prstClr val="black"/>
              </a:solidFill>
              <a:cs typeface="Calibri"/>
            </a:endParaRPr>
          </a:p>
          <a:p>
            <a:pPr marL="12294" marR="71824" defTabSz="931774">
              <a:buClr>
                <a:srgbClr val="005099"/>
              </a:buClr>
              <a:tabLst>
                <a:tab pos="364945" algn="l"/>
                <a:tab pos="365592" algn="l"/>
              </a:tabLst>
              <a:defRPr/>
            </a:pPr>
            <a:r>
              <a:rPr lang="en-US" sz="1000" dirty="0">
                <a:ea typeface="Times New Roman" panose="02020603050405020304" pitchFamily="18" charset="0"/>
              </a:rPr>
              <a:t>Provides a common platform for all repair tooling. This component will be installed to span across 2 of the clevis inserts, the one that is 180 degrees from the insert to be worked.  It should only be removed from the water at the end of the project, but it will be lifted several feet and rotated to a new position for each clevis insert (approx.  3 – 7 times).  Moving the docking station requires it to be rigged to the Polar Crane and will require 2-part lifts to install down by clevises. When removing from reactor vessel, </a:t>
            </a:r>
            <a:r>
              <a:rPr lang="en-US" sz="1000" spc="-10" dirty="0">
                <a:solidFill>
                  <a:srgbClr val="404040"/>
                </a:solidFill>
                <a:cs typeface="Calibri"/>
              </a:rPr>
              <a:t>755’ </a:t>
            </a:r>
            <a:r>
              <a:rPr lang="en-US" sz="1000" spc="-5" dirty="0">
                <a:solidFill>
                  <a:srgbClr val="404040"/>
                </a:solidFill>
                <a:cs typeface="Calibri"/>
              </a:rPr>
              <a:t>(Refuel Floor) </a:t>
            </a:r>
            <a:r>
              <a:rPr lang="en-US" sz="1000" dirty="0">
                <a:solidFill>
                  <a:srgbClr val="404040"/>
                </a:solidFill>
                <a:cs typeface="Calibri"/>
              </a:rPr>
              <a:t>to </a:t>
            </a:r>
            <a:r>
              <a:rPr lang="en-US" sz="1000" spc="-5" dirty="0">
                <a:solidFill>
                  <a:srgbClr val="404040"/>
                </a:solidFill>
                <a:cs typeface="Calibri"/>
              </a:rPr>
              <a:t>Upper Cavity, add additional wire rope lengths, Upper Cavity </a:t>
            </a:r>
            <a:r>
              <a:rPr lang="en-US" sz="1000" dirty="0">
                <a:solidFill>
                  <a:srgbClr val="404040"/>
                </a:solidFill>
                <a:cs typeface="Calibri"/>
              </a:rPr>
              <a:t>to </a:t>
            </a:r>
            <a:r>
              <a:rPr lang="en-US" sz="1000" spc="-5" dirty="0">
                <a:solidFill>
                  <a:srgbClr val="404040"/>
                </a:solidFill>
                <a:cs typeface="Calibri"/>
              </a:rPr>
              <a:t>Clevis</a:t>
            </a:r>
            <a:r>
              <a:rPr lang="en-US" sz="1000" spc="-10" dirty="0">
                <a:solidFill>
                  <a:srgbClr val="404040"/>
                </a:solidFill>
                <a:cs typeface="Calibri"/>
              </a:rPr>
              <a:t> </a:t>
            </a:r>
            <a:r>
              <a:rPr lang="en-US" sz="1000" spc="-5" dirty="0">
                <a:solidFill>
                  <a:srgbClr val="404040"/>
                </a:solidFill>
                <a:cs typeface="Calibri"/>
              </a:rPr>
              <a:t>Inserts.</a:t>
            </a:r>
          </a:p>
          <a:p>
            <a:pPr marL="12294" marR="71824" defTabSz="931774">
              <a:buClr>
                <a:srgbClr val="005099"/>
              </a:buClr>
              <a:tabLst>
                <a:tab pos="364945" algn="l"/>
                <a:tab pos="365592" algn="l"/>
              </a:tabLst>
              <a:defRPr/>
            </a:pPr>
            <a:endParaRPr lang="en-US" sz="1000" spc="-5" dirty="0">
              <a:solidFill>
                <a:srgbClr val="404040"/>
              </a:solidFill>
              <a:cs typeface="Calibri"/>
            </a:endParaRPr>
          </a:p>
          <a:p>
            <a:pPr marL="304768" indent="-292473" defTabSz="931774">
              <a:buClr>
                <a:srgbClr val="005099"/>
              </a:buClr>
              <a:buSzPct val="108333"/>
              <a:buFont typeface="Arial"/>
              <a:buChar char="•"/>
              <a:tabLst>
                <a:tab pos="304768" algn="l"/>
                <a:tab pos="305415" algn="l"/>
              </a:tabLst>
              <a:defRPr/>
            </a:pPr>
            <a:r>
              <a:rPr lang="en-US" sz="1000" spc="-5" dirty="0">
                <a:solidFill>
                  <a:srgbClr val="404040"/>
                </a:solidFill>
                <a:cs typeface="Calibri"/>
              </a:rPr>
              <a:t>Hydraulic</a:t>
            </a:r>
            <a:r>
              <a:rPr lang="en-US" sz="1000" spc="10" dirty="0">
                <a:solidFill>
                  <a:srgbClr val="404040"/>
                </a:solidFill>
                <a:cs typeface="Calibri"/>
              </a:rPr>
              <a:t> </a:t>
            </a:r>
            <a:r>
              <a:rPr lang="en-US" sz="1000" spc="-5" dirty="0">
                <a:solidFill>
                  <a:srgbClr val="404040"/>
                </a:solidFill>
                <a:cs typeface="Calibri"/>
              </a:rPr>
              <a:t>functions</a:t>
            </a:r>
            <a:endParaRPr lang="en-US" sz="1000" dirty="0">
              <a:solidFill>
                <a:prstClr val="black"/>
              </a:solidFill>
              <a:cs typeface="Calibri"/>
            </a:endParaRPr>
          </a:p>
          <a:p>
            <a:pPr marL="706595" lvl="1" indent="-286003" defTabSz="931774">
              <a:spcBef>
                <a:spcPts val="20"/>
              </a:spcBef>
              <a:buClr>
                <a:srgbClr val="005099"/>
              </a:buClr>
              <a:buFontTx/>
              <a:buChar char="–"/>
              <a:tabLst>
                <a:tab pos="706595" algn="l"/>
                <a:tab pos="707242" algn="l"/>
              </a:tabLst>
              <a:defRPr/>
            </a:pPr>
            <a:r>
              <a:rPr lang="en-US" sz="1000" spc="-5" dirty="0">
                <a:solidFill>
                  <a:srgbClr val="404040"/>
                </a:solidFill>
                <a:cs typeface="Calibri"/>
              </a:rPr>
              <a:t>Opposing clamps – extend/retract the tool from clevis </a:t>
            </a:r>
            <a:r>
              <a:rPr lang="en-US" sz="1000" dirty="0">
                <a:solidFill>
                  <a:srgbClr val="404040"/>
                </a:solidFill>
                <a:cs typeface="Calibri"/>
              </a:rPr>
              <a:t>to </a:t>
            </a:r>
            <a:r>
              <a:rPr lang="en-US" sz="1000" spc="-5" dirty="0">
                <a:solidFill>
                  <a:srgbClr val="404040"/>
                </a:solidFill>
                <a:cs typeface="Calibri"/>
              </a:rPr>
              <a:t>clevis </a:t>
            </a:r>
            <a:r>
              <a:rPr lang="en-US" sz="1000" spc="-10" dirty="0">
                <a:solidFill>
                  <a:srgbClr val="404040"/>
                </a:solidFill>
                <a:cs typeface="Calibri"/>
              </a:rPr>
              <a:t>(180-deg </a:t>
            </a:r>
            <a:r>
              <a:rPr lang="en-US" sz="1000" spc="-5" dirty="0">
                <a:solidFill>
                  <a:srgbClr val="404040"/>
                </a:solidFill>
                <a:cs typeface="Calibri"/>
              </a:rPr>
              <a:t>opposite</a:t>
            </a:r>
            <a:r>
              <a:rPr lang="en-US" sz="1000" spc="183" dirty="0">
                <a:solidFill>
                  <a:srgbClr val="404040"/>
                </a:solidFill>
                <a:cs typeface="Calibri"/>
              </a:rPr>
              <a:t> </a:t>
            </a:r>
            <a:r>
              <a:rPr lang="en-US" sz="1000" spc="-5" dirty="0">
                <a:solidFill>
                  <a:srgbClr val="404040"/>
                </a:solidFill>
                <a:cs typeface="Calibri"/>
              </a:rPr>
              <a:t>clevis)</a:t>
            </a:r>
            <a:endParaRPr lang="en-US" sz="1000" dirty="0">
              <a:solidFill>
                <a:prstClr val="black"/>
              </a:solidFill>
              <a:cs typeface="Calibri"/>
            </a:endParaRPr>
          </a:p>
          <a:p>
            <a:pPr marL="706595" lvl="1" indent="-286003" defTabSz="931774">
              <a:buClr>
                <a:srgbClr val="005099"/>
              </a:buClr>
              <a:buFontTx/>
              <a:buChar char="–"/>
              <a:tabLst>
                <a:tab pos="706595" algn="l"/>
                <a:tab pos="707242" algn="l"/>
              </a:tabLst>
              <a:defRPr/>
            </a:pPr>
            <a:r>
              <a:rPr lang="en-US" sz="1000" spc="-5" dirty="0">
                <a:solidFill>
                  <a:srgbClr val="404040"/>
                </a:solidFill>
                <a:cs typeface="Calibri"/>
              </a:rPr>
              <a:t>Side Clamps – extend/retract side clamp cylinders </a:t>
            </a:r>
            <a:r>
              <a:rPr lang="en-US" sz="1000" dirty="0">
                <a:solidFill>
                  <a:srgbClr val="404040"/>
                </a:solidFill>
                <a:cs typeface="Calibri"/>
              </a:rPr>
              <a:t>to </a:t>
            </a:r>
            <a:r>
              <a:rPr lang="en-US" sz="1000" spc="-5" dirty="0">
                <a:solidFill>
                  <a:srgbClr val="404040"/>
                </a:solidFill>
                <a:cs typeface="Calibri"/>
              </a:rPr>
              <a:t>center the tool on the clevis</a:t>
            </a:r>
            <a:r>
              <a:rPr lang="en-US" sz="1000" spc="143" dirty="0">
                <a:solidFill>
                  <a:srgbClr val="404040"/>
                </a:solidFill>
                <a:cs typeface="Calibri"/>
              </a:rPr>
              <a:t> </a:t>
            </a:r>
            <a:r>
              <a:rPr lang="en-US" sz="1000" spc="-5" dirty="0">
                <a:solidFill>
                  <a:srgbClr val="404040"/>
                </a:solidFill>
                <a:cs typeface="Calibri"/>
              </a:rPr>
              <a:t>insert</a:t>
            </a:r>
            <a:endParaRPr lang="en-US" sz="1000" dirty="0">
              <a:solidFill>
                <a:prstClr val="black"/>
              </a:solidFill>
              <a:cs typeface="Calibri"/>
            </a:endParaRPr>
          </a:p>
          <a:p>
            <a:pPr marL="706595" lvl="1" indent="-286003" defTabSz="931774">
              <a:buClr>
                <a:srgbClr val="005099"/>
              </a:buClr>
              <a:buFontTx/>
              <a:buChar char="–"/>
              <a:tabLst>
                <a:tab pos="706595" algn="l"/>
                <a:tab pos="707242" algn="l"/>
              </a:tabLst>
              <a:defRPr/>
            </a:pPr>
            <a:r>
              <a:rPr lang="en-US" sz="1000" spc="-5" dirty="0">
                <a:solidFill>
                  <a:srgbClr val="404040"/>
                </a:solidFill>
                <a:cs typeface="Calibri"/>
              </a:rPr>
              <a:t>X-axis &amp; Y-axis brake (engage /</a:t>
            </a:r>
            <a:r>
              <a:rPr lang="en-US" sz="1000" spc="-46" dirty="0">
                <a:solidFill>
                  <a:srgbClr val="404040"/>
                </a:solidFill>
                <a:cs typeface="Calibri"/>
              </a:rPr>
              <a:t> </a:t>
            </a:r>
            <a:r>
              <a:rPr lang="en-US" sz="1000" spc="-5" dirty="0">
                <a:solidFill>
                  <a:srgbClr val="404040"/>
                </a:solidFill>
                <a:cs typeface="Calibri"/>
              </a:rPr>
              <a:t>disengage)</a:t>
            </a:r>
            <a:endParaRPr lang="en-US" sz="1000" dirty="0">
              <a:solidFill>
                <a:prstClr val="black"/>
              </a:solidFill>
              <a:cs typeface="Calibri"/>
            </a:endParaRPr>
          </a:p>
          <a:p>
            <a:pPr marL="465887" lvl="1" defTabSz="931774">
              <a:spcBef>
                <a:spcPts val="5"/>
              </a:spcBef>
              <a:buClr>
                <a:srgbClr val="005099"/>
              </a:buClr>
              <a:buFont typeface="Calibri"/>
              <a:buChar char="–"/>
              <a:defRPr/>
            </a:pPr>
            <a:endParaRPr lang="en-US" sz="1000" dirty="0">
              <a:solidFill>
                <a:prstClr val="black"/>
              </a:solidFill>
              <a:cs typeface="Calibri"/>
            </a:endParaRPr>
          </a:p>
          <a:p>
            <a:pPr marL="304768" indent="-292473" defTabSz="931774">
              <a:buClr>
                <a:srgbClr val="005099"/>
              </a:buClr>
              <a:buSzPct val="108333"/>
              <a:buFont typeface="Arial"/>
              <a:buChar char="•"/>
              <a:tabLst>
                <a:tab pos="304768" algn="l"/>
                <a:tab pos="305415" algn="l"/>
              </a:tabLst>
              <a:defRPr/>
            </a:pPr>
            <a:r>
              <a:rPr lang="en-US" sz="1000" spc="-5" dirty="0">
                <a:solidFill>
                  <a:srgbClr val="404040"/>
                </a:solidFill>
                <a:cs typeface="Calibri"/>
              </a:rPr>
              <a:t>Air operated</a:t>
            </a:r>
            <a:r>
              <a:rPr lang="en-US" sz="1000" spc="10" dirty="0">
                <a:solidFill>
                  <a:srgbClr val="404040"/>
                </a:solidFill>
                <a:cs typeface="Calibri"/>
              </a:rPr>
              <a:t> </a:t>
            </a:r>
            <a:r>
              <a:rPr lang="en-US" sz="1000" spc="-5" dirty="0">
                <a:solidFill>
                  <a:srgbClr val="404040"/>
                </a:solidFill>
                <a:cs typeface="Calibri"/>
              </a:rPr>
              <a:t>functions:</a:t>
            </a:r>
            <a:endParaRPr lang="en-US" sz="1000" dirty="0">
              <a:solidFill>
                <a:prstClr val="black"/>
              </a:solidFill>
              <a:cs typeface="Calibri"/>
            </a:endParaRPr>
          </a:p>
          <a:p>
            <a:pPr marL="706595" lvl="1" indent="-286003" defTabSz="931774">
              <a:spcBef>
                <a:spcPts val="20"/>
              </a:spcBef>
              <a:buClr>
                <a:srgbClr val="005099"/>
              </a:buClr>
              <a:buFontTx/>
              <a:buChar char="–"/>
              <a:tabLst>
                <a:tab pos="706595" algn="l"/>
                <a:tab pos="707242" algn="l"/>
              </a:tabLst>
              <a:defRPr/>
            </a:pPr>
            <a:r>
              <a:rPr lang="en-US" sz="1000" spc="-5" dirty="0">
                <a:solidFill>
                  <a:srgbClr val="404040"/>
                </a:solidFill>
                <a:cs typeface="Calibri"/>
              </a:rPr>
              <a:t>Debris </a:t>
            </a:r>
            <a:r>
              <a:rPr lang="en-US" sz="1000" spc="-10" dirty="0">
                <a:solidFill>
                  <a:srgbClr val="404040"/>
                </a:solidFill>
                <a:cs typeface="Calibri"/>
              </a:rPr>
              <a:t>Basket </a:t>
            </a:r>
            <a:r>
              <a:rPr lang="en-US" sz="1000" spc="-5" dirty="0">
                <a:solidFill>
                  <a:srgbClr val="404040"/>
                </a:solidFill>
                <a:cs typeface="Calibri"/>
              </a:rPr>
              <a:t>(extend /</a:t>
            </a:r>
            <a:r>
              <a:rPr lang="en-US" sz="1000" spc="25" dirty="0">
                <a:solidFill>
                  <a:srgbClr val="404040"/>
                </a:solidFill>
                <a:cs typeface="Calibri"/>
              </a:rPr>
              <a:t> </a:t>
            </a:r>
            <a:r>
              <a:rPr lang="en-US" sz="1000" spc="-5" dirty="0">
                <a:solidFill>
                  <a:srgbClr val="404040"/>
                </a:solidFill>
                <a:cs typeface="Calibri"/>
              </a:rPr>
              <a:t>retract)</a:t>
            </a:r>
            <a:endParaRPr lang="en-US" sz="1000" dirty="0">
              <a:solidFill>
                <a:prstClr val="black"/>
              </a:solidFill>
              <a:cs typeface="Calibri"/>
            </a:endParaRPr>
          </a:p>
          <a:p>
            <a:pPr marL="706595" lvl="1" indent="-286003" defTabSz="931774">
              <a:buClr>
                <a:srgbClr val="005099"/>
              </a:buClr>
              <a:buFontTx/>
              <a:buChar char="–"/>
              <a:tabLst>
                <a:tab pos="706595" algn="l"/>
                <a:tab pos="707242" algn="l"/>
              </a:tabLst>
              <a:defRPr/>
            </a:pPr>
            <a:r>
              <a:rPr lang="en-US" sz="1000" spc="-5" dirty="0">
                <a:solidFill>
                  <a:srgbClr val="404040"/>
                </a:solidFill>
                <a:cs typeface="Calibri"/>
              </a:rPr>
              <a:t>Base </a:t>
            </a:r>
            <a:r>
              <a:rPr lang="en-US" sz="1000" dirty="0">
                <a:solidFill>
                  <a:srgbClr val="404040"/>
                </a:solidFill>
                <a:cs typeface="Calibri"/>
              </a:rPr>
              <a:t>plate </a:t>
            </a:r>
            <a:r>
              <a:rPr lang="en-US" sz="1000" spc="-5" dirty="0">
                <a:solidFill>
                  <a:srgbClr val="404040"/>
                </a:solidFill>
                <a:cs typeface="Calibri"/>
              </a:rPr>
              <a:t>clamps</a:t>
            </a:r>
            <a:r>
              <a:rPr lang="en-US" sz="1000" spc="-92" dirty="0">
                <a:solidFill>
                  <a:srgbClr val="404040"/>
                </a:solidFill>
                <a:cs typeface="Calibri"/>
              </a:rPr>
              <a:t> </a:t>
            </a:r>
            <a:r>
              <a:rPr lang="en-US" sz="1000" spc="-5" dirty="0">
                <a:solidFill>
                  <a:srgbClr val="404040"/>
                </a:solidFill>
                <a:cs typeface="Calibri"/>
              </a:rPr>
              <a:t>(lock/unlock)</a:t>
            </a:r>
            <a:endParaRPr lang="en-US" sz="1000" dirty="0">
              <a:solidFill>
                <a:prstClr val="black"/>
              </a:solidFill>
              <a:cs typeface="Calibri"/>
            </a:endParaRPr>
          </a:p>
          <a:p>
            <a:pPr marL="706595" lvl="1" indent="-286003" defTabSz="931774">
              <a:buClr>
                <a:srgbClr val="005099"/>
              </a:buClr>
              <a:buFontTx/>
              <a:buChar char="–"/>
              <a:tabLst>
                <a:tab pos="706595" algn="l"/>
                <a:tab pos="707242" algn="l"/>
              </a:tabLst>
              <a:defRPr/>
            </a:pPr>
            <a:r>
              <a:rPr lang="en-US" sz="1000" spc="-5" dirty="0">
                <a:solidFill>
                  <a:srgbClr val="404040"/>
                </a:solidFill>
                <a:cs typeface="Calibri"/>
              </a:rPr>
              <a:t>Vacuum suction box swing arm (extend /</a:t>
            </a:r>
            <a:r>
              <a:rPr lang="en-US" sz="1000" spc="36" dirty="0">
                <a:solidFill>
                  <a:srgbClr val="404040"/>
                </a:solidFill>
                <a:cs typeface="Calibri"/>
              </a:rPr>
              <a:t> </a:t>
            </a:r>
            <a:r>
              <a:rPr lang="en-US" sz="1000" spc="-5" dirty="0">
                <a:solidFill>
                  <a:srgbClr val="404040"/>
                </a:solidFill>
                <a:cs typeface="Calibri"/>
              </a:rPr>
              <a:t>retract)</a:t>
            </a:r>
            <a:endParaRPr lang="en-US" sz="1000" dirty="0"/>
          </a:p>
        </p:txBody>
      </p:sp>
      <p:sp>
        <p:nvSpPr>
          <p:cNvPr id="4" name="Slide Number Placeholder 3"/>
          <p:cNvSpPr>
            <a:spLocks noGrp="1"/>
          </p:cNvSpPr>
          <p:nvPr>
            <p:ph type="sldNum" sz="quarter" idx="5"/>
          </p:nvPr>
        </p:nvSpPr>
        <p:spPr/>
        <p:txBody>
          <a:bodyPr/>
          <a:lstStyle/>
          <a:p>
            <a:fld id="{7AE00EE0-62ED-4ED9-812F-2FE98A6904C7}" type="slidenum">
              <a:rPr lang="en-US" smtClean="0"/>
              <a:t>6</a:t>
            </a:fld>
            <a:endParaRPr lang="en-US"/>
          </a:p>
        </p:txBody>
      </p:sp>
    </p:spTree>
    <p:extLst>
      <p:ext uri="{BB962C8B-B14F-4D97-AF65-F5344CB8AC3E}">
        <p14:creationId xmlns:p14="http://schemas.microsoft.com/office/powerpoint/2010/main" val="173819771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spc="-5" dirty="0">
                <a:solidFill>
                  <a:prstClr val="black"/>
                </a:solidFill>
                <a:cs typeface="Calibri"/>
              </a:rPr>
              <a:t>Objective 4</a:t>
            </a:r>
          </a:p>
          <a:p>
            <a:endParaRPr lang="en-US" dirty="0"/>
          </a:p>
        </p:txBody>
      </p:sp>
      <p:sp>
        <p:nvSpPr>
          <p:cNvPr id="4" name="Slide Number Placeholder 3"/>
          <p:cNvSpPr>
            <a:spLocks noGrp="1"/>
          </p:cNvSpPr>
          <p:nvPr>
            <p:ph type="sldNum" sz="quarter" idx="5"/>
          </p:nvPr>
        </p:nvSpPr>
        <p:spPr/>
        <p:txBody>
          <a:bodyPr/>
          <a:lstStyle/>
          <a:p>
            <a:fld id="{7AE00EE0-62ED-4ED9-812F-2FE98A6904C7}" type="slidenum">
              <a:rPr lang="en-US" smtClean="0"/>
              <a:t>7</a:t>
            </a:fld>
            <a:endParaRPr lang="en-US"/>
          </a:p>
        </p:txBody>
      </p:sp>
    </p:spTree>
    <p:extLst>
      <p:ext uri="{BB962C8B-B14F-4D97-AF65-F5344CB8AC3E}">
        <p14:creationId xmlns:p14="http://schemas.microsoft.com/office/powerpoint/2010/main" val="297667271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spc="-5" dirty="0">
                <a:solidFill>
                  <a:prstClr val="black"/>
                </a:solidFill>
                <a:cs typeface="Calibri"/>
              </a:rPr>
              <a:t>Objective 4</a:t>
            </a:r>
          </a:p>
          <a:p>
            <a:endParaRPr lang="en-US" dirty="0"/>
          </a:p>
        </p:txBody>
      </p:sp>
      <p:sp>
        <p:nvSpPr>
          <p:cNvPr id="4" name="Slide Number Placeholder 3"/>
          <p:cNvSpPr>
            <a:spLocks noGrp="1"/>
          </p:cNvSpPr>
          <p:nvPr>
            <p:ph type="sldNum" sz="quarter" idx="5"/>
          </p:nvPr>
        </p:nvSpPr>
        <p:spPr/>
        <p:txBody>
          <a:bodyPr/>
          <a:lstStyle/>
          <a:p>
            <a:fld id="{7AE00EE0-62ED-4ED9-812F-2FE98A6904C7}" type="slidenum">
              <a:rPr lang="en-US" smtClean="0"/>
              <a:t>8</a:t>
            </a:fld>
            <a:endParaRPr lang="en-US"/>
          </a:p>
        </p:txBody>
      </p:sp>
    </p:spTree>
    <p:extLst>
      <p:ext uri="{BB962C8B-B14F-4D97-AF65-F5344CB8AC3E}">
        <p14:creationId xmlns:p14="http://schemas.microsoft.com/office/powerpoint/2010/main" val="41553733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dirty="0"/>
              <a:t>Objectives 2 and 5</a:t>
            </a:r>
          </a:p>
          <a:p>
            <a:pPr defTabSz="931774">
              <a:defRPr/>
            </a:pPr>
            <a:endParaRPr lang="en-US" dirty="0"/>
          </a:p>
          <a:p>
            <a:pPr defTabSz="931774">
              <a:defRPr/>
            </a:pPr>
            <a:r>
              <a:rPr lang="en-US" dirty="0"/>
              <a:t>This will be the second time that this evolution has been done and the first time it will be done with Westinghouse.   </a:t>
            </a:r>
          </a:p>
          <a:p>
            <a:pPr defTabSz="931774">
              <a:defRPr/>
            </a:pPr>
            <a:endParaRPr lang="en-US" dirty="0"/>
          </a:p>
          <a:p>
            <a:pPr marL="0" marR="0" lvl="0" indent="0" algn="l" defTabSz="931774" rtl="0" eaLnBrk="1" fontAlgn="auto" latinLnBrk="0" hangingPunct="1">
              <a:lnSpc>
                <a:spcPct val="100000"/>
              </a:lnSpc>
              <a:spcBef>
                <a:spcPts val="0"/>
              </a:spcBef>
              <a:spcAft>
                <a:spcPts val="0"/>
              </a:spcAft>
              <a:buClrTx/>
              <a:buSzTx/>
              <a:buFontTx/>
              <a:buNone/>
              <a:tabLst/>
              <a:defRPr/>
            </a:pPr>
            <a:r>
              <a:rPr lang="en-US" dirty="0"/>
              <a:t>Briefly review the current information listed in the RWP and ALARA Review. These documents should not be handed out to the trainees. The Instructor should emphasize that every time the trainees support this work, it is imperative that they review the current info.</a:t>
            </a:r>
          </a:p>
          <a:p>
            <a:pPr defTabSz="931774">
              <a:defRPr/>
            </a:pPr>
            <a:endParaRPr lang="en-US" dirty="0"/>
          </a:p>
          <a:p>
            <a:endParaRPr lang="en-US" dirty="0"/>
          </a:p>
        </p:txBody>
      </p:sp>
      <p:sp>
        <p:nvSpPr>
          <p:cNvPr id="4" name="Slide Number Placeholder 3"/>
          <p:cNvSpPr>
            <a:spLocks noGrp="1"/>
          </p:cNvSpPr>
          <p:nvPr>
            <p:ph type="sldNum" sz="quarter" idx="5"/>
          </p:nvPr>
        </p:nvSpPr>
        <p:spPr/>
        <p:txBody>
          <a:bodyPr/>
          <a:lstStyle/>
          <a:p>
            <a:fld id="{7AE00EE0-62ED-4ED9-812F-2FE98A6904C7}" type="slidenum">
              <a:rPr lang="en-US" smtClean="0"/>
              <a:t>9</a:t>
            </a:fld>
            <a:endParaRPr lang="en-US"/>
          </a:p>
        </p:txBody>
      </p:sp>
    </p:spTree>
    <p:extLst>
      <p:ext uri="{BB962C8B-B14F-4D97-AF65-F5344CB8AC3E}">
        <p14:creationId xmlns:p14="http://schemas.microsoft.com/office/powerpoint/2010/main" val="106125835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D7A078-D142-E864-74F0-0FB95E0ADFD5}"/>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55D5B4A2-2724-5643-51D8-0FFAE06137E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5C63CEE6-8448-49C4-1891-8E76CB26FB03}"/>
              </a:ext>
            </a:extLst>
          </p:cNvPr>
          <p:cNvSpPr>
            <a:spLocks noGrp="1"/>
          </p:cNvSpPr>
          <p:nvPr>
            <p:ph type="dt" sz="half" idx="10"/>
          </p:nvPr>
        </p:nvSpPr>
        <p:spPr/>
        <p:txBody>
          <a:bodyPr/>
          <a:lstStyle/>
          <a:p>
            <a:fld id="{A9B7B303-B2D2-4E97-A8AD-FE81A14E50DC}" type="datetimeFigureOut">
              <a:rPr lang="en-US" smtClean="0"/>
              <a:t>6/18/2024</a:t>
            </a:fld>
            <a:endParaRPr lang="en-US"/>
          </a:p>
        </p:txBody>
      </p:sp>
      <p:sp>
        <p:nvSpPr>
          <p:cNvPr id="5" name="Footer Placeholder 4">
            <a:extLst>
              <a:ext uri="{FF2B5EF4-FFF2-40B4-BE49-F238E27FC236}">
                <a16:creationId xmlns:a16="http://schemas.microsoft.com/office/drawing/2014/main" id="{178BB918-0150-9EEF-2B53-59688EE9A0B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E10B91E-16A6-863D-3B25-93115F66CD76}"/>
              </a:ext>
            </a:extLst>
          </p:cNvPr>
          <p:cNvSpPr>
            <a:spLocks noGrp="1"/>
          </p:cNvSpPr>
          <p:nvPr>
            <p:ph type="sldNum" sz="quarter" idx="12"/>
          </p:nvPr>
        </p:nvSpPr>
        <p:spPr/>
        <p:txBody>
          <a:bodyPr/>
          <a:lstStyle/>
          <a:p>
            <a:fld id="{BD39D7C4-B69C-485B-AF5A-8421D5E2F472}" type="slidenum">
              <a:rPr lang="en-US" smtClean="0"/>
              <a:t>‹#›</a:t>
            </a:fld>
            <a:endParaRPr lang="en-US"/>
          </a:p>
        </p:txBody>
      </p:sp>
    </p:spTree>
    <p:extLst>
      <p:ext uri="{BB962C8B-B14F-4D97-AF65-F5344CB8AC3E}">
        <p14:creationId xmlns:p14="http://schemas.microsoft.com/office/powerpoint/2010/main" val="299968548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A94FA5-9C02-FF81-79BB-BE48B0637FEA}"/>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0469E591-CAC6-73A3-554D-CC0D4D5FA8FA}"/>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0313E67-DC72-3F97-C84D-1DEBA2AF4B1B}"/>
              </a:ext>
            </a:extLst>
          </p:cNvPr>
          <p:cNvSpPr>
            <a:spLocks noGrp="1"/>
          </p:cNvSpPr>
          <p:nvPr>
            <p:ph type="dt" sz="half" idx="10"/>
          </p:nvPr>
        </p:nvSpPr>
        <p:spPr/>
        <p:txBody>
          <a:bodyPr/>
          <a:lstStyle/>
          <a:p>
            <a:fld id="{A9B7B303-B2D2-4E97-A8AD-FE81A14E50DC}" type="datetimeFigureOut">
              <a:rPr lang="en-US" smtClean="0"/>
              <a:t>6/18/2024</a:t>
            </a:fld>
            <a:endParaRPr lang="en-US"/>
          </a:p>
        </p:txBody>
      </p:sp>
      <p:sp>
        <p:nvSpPr>
          <p:cNvPr id="5" name="Footer Placeholder 4">
            <a:extLst>
              <a:ext uri="{FF2B5EF4-FFF2-40B4-BE49-F238E27FC236}">
                <a16:creationId xmlns:a16="http://schemas.microsoft.com/office/drawing/2014/main" id="{46D3AB73-6901-E23E-4E0F-9C2BF523989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6B13DFF-C046-B74F-6154-C670465010B8}"/>
              </a:ext>
            </a:extLst>
          </p:cNvPr>
          <p:cNvSpPr>
            <a:spLocks noGrp="1"/>
          </p:cNvSpPr>
          <p:nvPr>
            <p:ph type="sldNum" sz="quarter" idx="12"/>
          </p:nvPr>
        </p:nvSpPr>
        <p:spPr/>
        <p:txBody>
          <a:bodyPr/>
          <a:lstStyle/>
          <a:p>
            <a:fld id="{BD39D7C4-B69C-485B-AF5A-8421D5E2F472}" type="slidenum">
              <a:rPr lang="en-US" smtClean="0"/>
              <a:t>‹#›</a:t>
            </a:fld>
            <a:endParaRPr lang="en-US"/>
          </a:p>
        </p:txBody>
      </p:sp>
    </p:spTree>
    <p:extLst>
      <p:ext uri="{BB962C8B-B14F-4D97-AF65-F5344CB8AC3E}">
        <p14:creationId xmlns:p14="http://schemas.microsoft.com/office/powerpoint/2010/main" val="417831114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E375006-628D-697F-1994-A8D1CD6E1C50}"/>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56001ECD-05D8-2664-C176-1B78A86BF52E}"/>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71EAACC-7D01-31C6-A088-93B63EA6CFDF}"/>
              </a:ext>
            </a:extLst>
          </p:cNvPr>
          <p:cNvSpPr>
            <a:spLocks noGrp="1"/>
          </p:cNvSpPr>
          <p:nvPr>
            <p:ph type="dt" sz="half" idx="10"/>
          </p:nvPr>
        </p:nvSpPr>
        <p:spPr/>
        <p:txBody>
          <a:bodyPr/>
          <a:lstStyle/>
          <a:p>
            <a:fld id="{A9B7B303-B2D2-4E97-A8AD-FE81A14E50DC}" type="datetimeFigureOut">
              <a:rPr lang="en-US" smtClean="0"/>
              <a:t>6/18/2024</a:t>
            </a:fld>
            <a:endParaRPr lang="en-US"/>
          </a:p>
        </p:txBody>
      </p:sp>
      <p:sp>
        <p:nvSpPr>
          <p:cNvPr id="5" name="Footer Placeholder 4">
            <a:extLst>
              <a:ext uri="{FF2B5EF4-FFF2-40B4-BE49-F238E27FC236}">
                <a16:creationId xmlns:a16="http://schemas.microsoft.com/office/drawing/2014/main" id="{AF403AB3-DE3E-CBE0-662F-89009C576D6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FA01274-9B34-BBBF-71F6-10DAFAC8E592}"/>
              </a:ext>
            </a:extLst>
          </p:cNvPr>
          <p:cNvSpPr>
            <a:spLocks noGrp="1"/>
          </p:cNvSpPr>
          <p:nvPr>
            <p:ph type="sldNum" sz="quarter" idx="12"/>
          </p:nvPr>
        </p:nvSpPr>
        <p:spPr/>
        <p:txBody>
          <a:bodyPr/>
          <a:lstStyle/>
          <a:p>
            <a:fld id="{BD39D7C4-B69C-485B-AF5A-8421D5E2F472}" type="slidenum">
              <a:rPr lang="en-US" smtClean="0"/>
              <a:t>‹#›</a:t>
            </a:fld>
            <a:endParaRPr lang="en-US"/>
          </a:p>
        </p:txBody>
      </p:sp>
    </p:spTree>
    <p:extLst>
      <p:ext uri="{BB962C8B-B14F-4D97-AF65-F5344CB8AC3E}">
        <p14:creationId xmlns:p14="http://schemas.microsoft.com/office/powerpoint/2010/main" val="41097628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291E3B-7E37-6E2C-0DD4-5F203E181D1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0971C5A-BD7C-A877-0D5F-EB3A293B31A5}"/>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8BAC027-3343-7FF7-D6C3-AE68DBC8A16F}"/>
              </a:ext>
            </a:extLst>
          </p:cNvPr>
          <p:cNvSpPr>
            <a:spLocks noGrp="1"/>
          </p:cNvSpPr>
          <p:nvPr>
            <p:ph type="dt" sz="half" idx="10"/>
          </p:nvPr>
        </p:nvSpPr>
        <p:spPr/>
        <p:txBody>
          <a:bodyPr/>
          <a:lstStyle/>
          <a:p>
            <a:fld id="{A9B7B303-B2D2-4E97-A8AD-FE81A14E50DC}" type="datetimeFigureOut">
              <a:rPr lang="en-US" smtClean="0"/>
              <a:t>6/18/2024</a:t>
            </a:fld>
            <a:endParaRPr lang="en-US"/>
          </a:p>
        </p:txBody>
      </p:sp>
      <p:sp>
        <p:nvSpPr>
          <p:cNvPr id="5" name="Footer Placeholder 4">
            <a:extLst>
              <a:ext uri="{FF2B5EF4-FFF2-40B4-BE49-F238E27FC236}">
                <a16:creationId xmlns:a16="http://schemas.microsoft.com/office/drawing/2014/main" id="{8B6E978C-EFF8-7A5D-BAC6-856EA1BDC6C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3E17FBD-2D51-4B83-F375-13B751C44698}"/>
              </a:ext>
            </a:extLst>
          </p:cNvPr>
          <p:cNvSpPr>
            <a:spLocks noGrp="1"/>
          </p:cNvSpPr>
          <p:nvPr>
            <p:ph type="sldNum" sz="quarter" idx="12"/>
          </p:nvPr>
        </p:nvSpPr>
        <p:spPr/>
        <p:txBody>
          <a:bodyPr/>
          <a:lstStyle/>
          <a:p>
            <a:fld id="{BD39D7C4-B69C-485B-AF5A-8421D5E2F472}" type="slidenum">
              <a:rPr lang="en-US" smtClean="0"/>
              <a:t>‹#›</a:t>
            </a:fld>
            <a:endParaRPr lang="en-US"/>
          </a:p>
        </p:txBody>
      </p:sp>
    </p:spTree>
    <p:extLst>
      <p:ext uri="{BB962C8B-B14F-4D97-AF65-F5344CB8AC3E}">
        <p14:creationId xmlns:p14="http://schemas.microsoft.com/office/powerpoint/2010/main" val="311284484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73993C-3750-4893-68EB-7031E2234BF8}"/>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1FFBE862-8D5B-AE83-6002-A2C68F5897F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9D841E87-03C4-383E-832F-C18241B2F372}"/>
              </a:ext>
            </a:extLst>
          </p:cNvPr>
          <p:cNvSpPr>
            <a:spLocks noGrp="1"/>
          </p:cNvSpPr>
          <p:nvPr>
            <p:ph type="dt" sz="half" idx="10"/>
          </p:nvPr>
        </p:nvSpPr>
        <p:spPr/>
        <p:txBody>
          <a:bodyPr/>
          <a:lstStyle/>
          <a:p>
            <a:fld id="{A9B7B303-B2D2-4E97-A8AD-FE81A14E50DC}" type="datetimeFigureOut">
              <a:rPr lang="en-US" smtClean="0"/>
              <a:t>6/18/2024</a:t>
            </a:fld>
            <a:endParaRPr lang="en-US"/>
          </a:p>
        </p:txBody>
      </p:sp>
      <p:sp>
        <p:nvSpPr>
          <p:cNvPr id="5" name="Footer Placeholder 4">
            <a:extLst>
              <a:ext uri="{FF2B5EF4-FFF2-40B4-BE49-F238E27FC236}">
                <a16:creationId xmlns:a16="http://schemas.microsoft.com/office/drawing/2014/main" id="{EEABA7A5-AADC-0E8D-9E28-F305A1111EC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41352CC-45E7-8862-6E81-3BB8F92E673E}"/>
              </a:ext>
            </a:extLst>
          </p:cNvPr>
          <p:cNvSpPr>
            <a:spLocks noGrp="1"/>
          </p:cNvSpPr>
          <p:nvPr>
            <p:ph type="sldNum" sz="quarter" idx="12"/>
          </p:nvPr>
        </p:nvSpPr>
        <p:spPr/>
        <p:txBody>
          <a:bodyPr/>
          <a:lstStyle/>
          <a:p>
            <a:fld id="{BD39D7C4-B69C-485B-AF5A-8421D5E2F472}" type="slidenum">
              <a:rPr lang="en-US" smtClean="0"/>
              <a:t>‹#›</a:t>
            </a:fld>
            <a:endParaRPr lang="en-US"/>
          </a:p>
        </p:txBody>
      </p:sp>
    </p:spTree>
    <p:extLst>
      <p:ext uri="{BB962C8B-B14F-4D97-AF65-F5344CB8AC3E}">
        <p14:creationId xmlns:p14="http://schemas.microsoft.com/office/powerpoint/2010/main" val="342655127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498E6A-E086-42C1-0F3D-FE57DAB6415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0245CCB-EF0C-678B-63D2-9664A82F427B}"/>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DDA75145-9BCC-D72D-3058-32D907BA1325}"/>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696A19C9-84EB-E42D-1AA3-8FD53AB5F71F}"/>
              </a:ext>
            </a:extLst>
          </p:cNvPr>
          <p:cNvSpPr>
            <a:spLocks noGrp="1"/>
          </p:cNvSpPr>
          <p:nvPr>
            <p:ph type="dt" sz="half" idx="10"/>
          </p:nvPr>
        </p:nvSpPr>
        <p:spPr/>
        <p:txBody>
          <a:bodyPr/>
          <a:lstStyle/>
          <a:p>
            <a:fld id="{A9B7B303-B2D2-4E97-A8AD-FE81A14E50DC}" type="datetimeFigureOut">
              <a:rPr lang="en-US" smtClean="0"/>
              <a:t>6/18/2024</a:t>
            </a:fld>
            <a:endParaRPr lang="en-US"/>
          </a:p>
        </p:txBody>
      </p:sp>
      <p:sp>
        <p:nvSpPr>
          <p:cNvPr id="6" name="Footer Placeholder 5">
            <a:extLst>
              <a:ext uri="{FF2B5EF4-FFF2-40B4-BE49-F238E27FC236}">
                <a16:creationId xmlns:a16="http://schemas.microsoft.com/office/drawing/2014/main" id="{8882CA27-9C18-8356-019D-99FFCBC3B47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3847478-70A8-A42D-7E67-DD0F9AEDB674}"/>
              </a:ext>
            </a:extLst>
          </p:cNvPr>
          <p:cNvSpPr>
            <a:spLocks noGrp="1"/>
          </p:cNvSpPr>
          <p:nvPr>
            <p:ph type="sldNum" sz="quarter" idx="12"/>
          </p:nvPr>
        </p:nvSpPr>
        <p:spPr/>
        <p:txBody>
          <a:bodyPr/>
          <a:lstStyle/>
          <a:p>
            <a:fld id="{BD39D7C4-B69C-485B-AF5A-8421D5E2F472}" type="slidenum">
              <a:rPr lang="en-US" smtClean="0"/>
              <a:t>‹#›</a:t>
            </a:fld>
            <a:endParaRPr lang="en-US"/>
          </a:p>
        </p:txBody>
      </p:sp>
    </p:spTree>
    <p:extLst>
      <p:ext uri="{BB962C8B-B14F-4D97-AF65-F5344CB8AC3E}">
        <p14:creationId xmlns:p14="http://schemas.microsoft.com/office/powerpoint/2010/main" val="336100699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800F4B-324A-2B94-4424-24B0C847226E}"/>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E19645E3-F887-F2B9-9705-8289C680F56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D795DFD9-B519-68D3-EA66-7A4B27AF77AC}"/>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88B4A71E-F2E6-0558-6DD5-4F209B2264D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670323A4-7372-520A-2B1C-A4490DA5705B}"/>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D63CEB4D-0418-A83D-47DC-0DC8BB0F663E}"/>
              </a:ext>
            </a:extLst>
          </p:cNvPr>
          <p:cNvSpPr>
            <a:spLocks noGrp="1"/>
          </p:cNvSpPr>
          <p:nvPr>
            <p:ph type="dt" sz="half" idx="10"/>
          </p:nvPr>
        </p:nvSpPr>
        <p:spPr/>
        <p:txBody>
          <a:bodyPr/>
          <a:lstStyle/>
          <a:p>
            <a:fld id="{A9B7B303-B2D2-4E97-A8AD-FE81A14E50DC}" type="datetimeFigureOut">
              <a:rPr lang="en-US" smtClean="0"/>
              <a:t>6/18/2024</a:t>
            </a:fld>
            <a:endParaRPr lang="en-US"/>
          </a:p>
        </p:txBody>
      </p:sp>
      <p:sp>
        <p:nvSpPr>
          <p:cNvPr id="8" name="Footer Placeholder 7">
            <a:extLst>
              <a:ext uri="{FF2B5EF4-FFF2-40B4-BE49-F238E27FC236}">
                <a16:creationId xmlns:a16="http://schemas.microsoft.com/office/drawing/2014/main" id="{2DACDCA6-72E5-9F2C-6D6B-06ACCA160194}"/>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96D28998-792F-438C-70AD-FB61A862D2A0}"/>
              </a:ext>
            </a:extLst>
          </p:cNvPr>
          <p:cNvSpPr>
            <a:spLocks noGrp="1"/>
          </p:cNvSpPr>
          <p:nvPr>
            <p:ph type="sldNum" sz="quarter" idx="12"/>
          </p:nvPr>
        </p:nvSpPr>
        <p:spPr/>
        <p:txBody>
          <a:bodyPr/>
          <a:lstStyle/>
          <a:p>
            <a:fld id="{BD39D7C4-B69C-485B-AF5A-8421D5E2F472}" type="slidenum">
              <a:rPr lang="en-US" smtClean="0"/>
              <a:t>‹#›</a:t>
            </a:fld>
            <a:endParaRPr lang="en-US"/>
          </a:p>
        </p:txBody>
      </p:sp>
    </p:spTree>
    <p:extLst>
      <p:ext uri="{BB962C8B-B14F-4D97-AF65-F5344CB8AC3E}">
        <p14:creationId xmlns:p14="http://schemas.microsoft.com/office/powerpoint/2010/main" val="23509094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6F0146-5184-E181-7FF0-779E9160337E}"/>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685E06DA-7012-0121-A447-6D9B32EA4505}"/>
              </a:ext>
            </a:extLst>
          </p:cNvPr>
          <p:cNvSpPr>
            <a:spLocks noGrp="1"/>
          </p:cNvSpPr>
          <p:nvPr>
            <p:ph type="dt" sz="half" idx="10"/>
          </p:nvPr>
        </p:nvSpPr>
        <p:spPr/>
        <p:txBody>
          <a:bodyPr/>
          <a:lstStyle/>
          <a:p>
            <a:fld id="{A9B7B303-B2D2-4E97-A8AD-FE81A14E50DC}" type="datetimeFigureOut">
              <a:rPr lang="en-US" smtClean="0"/>
              <a:t>6/18/2024</a:t>
            </a:fld>
            <a:endParaRPr lang="en-US"/>
          </a:p>
        </p:txBody>
      </p:sp>
      <p:sp>
        <p:nvSpPr>
          <p:cNvPr id="4" name="Footer Placeholder 3">
            <a:extLst>
              <a:ext uri="{FF2B5EF4-FFF2-40B4-BE49-F238E27FC236}">
                <a16:creationId xmlns:a16="http://schemas.microsoft.com/office/drawing/2014/main" id="{32D3D842-651B-7BEB-57E4-1E56A7079258}"/>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864A3873-C46D-403F-28B2-EDFB3AE95D4F}"/>
              </a:ext>
            </a:extLst>
          </p:cNvPr>
          <p:cNvSpPr>
            <a:spLocks noGrp="1"/>
          </p:cNvSpPr>
          <p:nvPr>
            <p:ph type="sldNum" sz="quarter" idx="12"/>
          </p:nvPr>
        </p:nvSpPr>
        <p:spPr/>
        <p:txBody>
          <a:bodyPr/>
          <a:lstStyle/>
          <a:p>
            <a:fld id="{BD39D7C4-B69C-485B-AF5A-8421D5E2F472}" type="slidenum">
              <a:rPr lang="en-US" smtClean="0"/>
              <a:t>‹#›</a:t>
            </a:fld>
            <a:endParaRPr lang="en-US"/>
          </a:p>
        </p:txBody>
      </p:sp>
    </p:spTree>
    <p:extLst>
      <p:ext uri="{BB962C8B-B14F-4D97-AF65-F5344CB8AC3E}">
        <p14:creationId xmlns:p14="http://schemas.microsoft.com/office/powerpoint/2010/main" val="126241988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0F471B2-3E57-1F4C-3148-25BF57C4358E}"/>
              </a:ext>
            </a:extLst>
          </p:cNvPr>
          <p:cNvSpPr>
            <a:spLocks noGrp="1"/>
          </p:cNvSpPr>
          <p:nvPr>
            <p:ph type="dt" sz="half" idx="10"/>
          </p:nvPr>
        </p:nvSpPr>
        <p:spPr/>
        <p:txBody>
          <a:bodyPr/>
          <a:lstStyle/>
          <a:p>
            <a:fld id="{A9B7B303-B2D2-4E97-A8AD-FE81A14E50DC}" type="datetimeFigureOut">
              <a:rPr lang="en-US" smtClean="0"/>
              <a:t>6/18/2024</a:t>
            </a:fld>
            <a:endParaRPr lang="en-US"/>
          </a:p>
        </p:txBody>
      </p:sp>
      <p:sp>
        <p:nvSpPr>
          <p:cNvPr id="3" name="Footer Placeholder 2">
            <a:extLst>
              <a:ext uri="{FF2B5EF4-FFF2-40B4-BE49-F238E27FC236}">
                <a16:creationId xmlns:a16="http://schemas.microsoft.com/office/drawing/2014/main" id="{94AD3F99-9227-4E76-4E87-955B07EC9C49}"/>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6037735F-5598-982B-17B4-58666F52C9D1}"/>
              </a:ext>
            </a:extLst>
          </p:cNvPr>
          <p:cNvSpPr>
            <a:spLocks noGrp="1"/>
          </p:cNvSpPr>
          <p:nvPr>
            <p:ph type="sldNum" sz="quarter" idx="12"/>
          </p:nvPr>
        </p:nvSpPr>
        <p:spPr/>
        <p:txBody>
          <a:bodyPr/>
          <a:lstStyle/>
          <a:p>
            <a:fld id="{BD39D7C4-B69C-485B-AF5A-8421D5E2F472}" type="slidenum">
              <a:rPr lang="en-US" smtClean="0"/>
              <a:t>‹#›</a:t>
            </a:fld>
            <a:endParaRPr lang="en-US"/>
          </a:p>
        </p:txBody>
      </p:sp>
    </p:spTree>
    <p:extLst>
      <p:ext uri="{BB962C8B-B14F-4D97-AF65-F5344CB8AC3E}">
        <p14:creationId xmlns:p14="http://schemas.microsoft.com/office/powerpoint/2010/main" val="94068577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776A5B-653F-D32A-E712-FC2152153FB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F9FF6004-0364-F73E-18FA-03848A49AD6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270EB5D2-5D7F-C3E1-9261-164E5AE132B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AC91326-FA2E-BB67-A455-D20667D3B5D5}"/>
              </a:ext>
            </a:extLst>
          </p:cNvPr>
          <p:cNvSpPr>
            <a:spLocks noGrp="1"/>
          </p:cNvSpPr>
          <p:nvPr>
            <p:ph type="dt" sz="half" idx="10"/>
          </p:nvPr>
        </p:nvSpPr>
        <p:spPr/>
        <p:txBody>
          <a:bodyPr/>
          <a:lstStyle/>
          <a:p>
            <a:fld id="{A9B7B303-B2D2-4E97-A8AD-FE81A14E50DC}" type="datetimeFigureOut">
              <a:rPr lang="en-US" smtClean="0"/>
              <a:t>6/18/2024</a:t>
            </a:fld>
            <a:endParaRPr lang="en-US"/>
          </a:p>
        </p:txBody>
      </p:sp>
      <p:sp>
        <p:nvSpPr>
          <p:cNvPr id="6" name="Footer Placeholder 5">
            <a:extLst>
              <a:ext uri="{FF2B5EF4-FFF2-40B4-BE49-F238E27FC236}">
                <a16:creationId xmlns:a16="http://schemas.microsoft.com/office/drawing/2014/main" id="{EDFA0DB5-1DED-A796-F45C-D0C6D5F0ABD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B222DD3-2018-CC61-0AA5-3638FB9FEEC4}"/>
              </a:ext>
            </a:extLst>
          </p:cNvPr>
          <p:cNvSpPr>
            <a:spLocks noGrp="1"/>
          </p:cNvSpPr>
          <p:nvPr>
            <p:ph type="sldNum" sz="quarter" idx="12"/>
          </p:nvPr>
        </p:nvSpPr>
        <p:spPr/>
        <p:txBody>
          <a:bodyPr/>
          <a:lstStyle/>
          <a:p>
            <a:fld id="{BD39D7C4-B69C-485B-AF5A-8421D5E2F472}" type="slidenum">
              <a:rPr lang="en-US" smtClean="0"/>
              <a:t>‹#›</a:t>
            </a:fld>
            <a:endParaRPr lang="en-US"/>
          </a:p>
        </p:txBody>
      </p:sp>
    </p:spTree>
    <p:extLst>
      <p:ext uri="{BB962C8B-B14F-4D97-AF65-F5344CB8AC3E}">
        <p14:creationId xmlns:p14="http://schemas.microsoft.com/office/powerpoint/2010/main" val="250805619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553E7D-1937-A28E-9129-CEB7607C6A5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57D25AD3-78EB-F93F-5AB1-9BA1E040A92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B925E572-D248-0535-563C-D4E6B04903A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EB79219-5D7A-7DC2-AEF3-585412C62571}"/>
              </a:ext>
            </a:extLst>
          </p:cNvPr>
          <p:cNvSpPr>
            <a:spLocks noGrp="1"/>
          </p:cNvSpPr>
          <p:nvPr>
            <p:ph type="dt" sz="half" idx="10"/>
          </p:nvPr>
        </p:nvSpPr>
        <p:spPr/>
        <p:txBody>
          <a:bodyPr/>
          <a:lstStyle/>
          <a:p>
            <a:fld id="{A9B7B303-B2D2-4E97-A8AD-FE81A14E50DC}" type="datetimeFigureOut">
              <a:rPr lang="en-US" smtClean="0"/>
              <a:t>6/18/2024</a:t>
            </a:fld>
            <a:endParaRPr lang="en-US"/>
          </a:p>
        </p:txBody>
      </p:sp>
      <p:sp>
        <p:nvSpPr>
          <p:cNvPr id="6" name="Footer Placeholder 5">
            <a:extLst>
              <a:ext uri="{FF2B5EF4-FFF2-40B4-BE49-F238E27FC236}">
                <a16:creationId xmlns:a16="http://schemas.microsoft.com/office/drawing/2014/main" id="{A52BBE42-CF5D-FDAB-BE0F-AA17543AD3D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0822D09-F4D7-A807-04C0-F12900F7FC6D}"/>
              </a:ext>
            </a:extLst>
          </p:cNvPr>
          <p:cNvSpPr>
            <a:spLocks noGrp="1"/>
          </p:cNvSpPr>
          <p:nvPr>
            <p:ph type="sldNum" sz="quarter" idx="12"/>
          </p:nvPr>
        </p:nvSpPr>
        <p:spPr/>
        <p:txBody>
          <a:bodyPr/>
          <a:lstStyle/>
          <a:p>
            <a:fld id="{BD39D7C4-B69C-485B-AF5A-8421D5E2F472}" type="slidenum">
              <a:rPr lang="en-US" smtClean="0"/>
              <a:t>‹#›</a:t>
            </a:fld>
            <a:endParaRPr lang="en-US"/>
          </a:p>
        </p:txBody>
      </p:sp>
    </p:spTree>
    <p:extLst>
      <p:ext uri="{BB962C8B-B14F-4D97-AF65-F5344CB8AC3E}">
        <p14:creationId xmlns:p14="http://schemas.microsoft.com/office/powerpoint/2010/main" val="93270097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A2119B9-3C62-6F5C-1518-669744C8289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9AC84DD8-CA44-EB54-7A1C-1CA3C47DA98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0C71D4A-B48D-FE2D-A143-5D70C151AC0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9B7B303-B2D2-4E97-A8AD-FE81A14E50DC}" type="datetimeFigureOut">
              <a:rPr lang="en-US" smtClean="0"/>
              <a:t>6/18/2024</a:t>
            </a:fld>
            <a:endParaRPr lang="en-US"/>
          </a:p>
        </p:txBody>
      </p:sp>
      <p:sp>
        <p:nvSpPr>
          <p:cNvPr id="5" name="Footer Placeholder 4">
            <a:extLst>
              <a:ext uri="{FF2B5EF4-FFF2-40B4-BE49-F238E27FC236}">
                <a16:creationId xmlns:a16="http://schemas.microsoft.com/office/drawing/2014/main" id="{8BAC48D0-F493-1BC9-D481-4EC86671D56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070ED32A-200D-3212-7A82-216385329E6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D39D7C4-B69C-485B-AF5A-8421D5E2F472}" type="slidenum">
              <a:rPr lang="en-US" smtClean="0"/>
              <a:t>‹#›</a:t>
            </a:fld>
            <a:endParaRPr lang="en-US"/>
          </a:p>
        </p:txBody>
      </p:sp>
    </p:spTree>
    <p:extLst>
      <p:ext uri="{BB962C8B-B14F-4D97-AF65-F5344CB8AC3E}">
        <p14:creationId xmlns:p14="http://schemas.microsoft.com/office/powerpoint/2010/main" val="201273492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9.xml"/></Relationships>
</file>

<file path=ppt/slides/_rels/slide1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1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3.xml"/><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3" Type="http://schemas.openxmlformats.org/officeDocument/2006/relationships/image" Target="../media/image21.emf"/><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6.xml"/><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12.jpeg"/><Relationship Id="rId4" Type="http://schemas.openxmlformats.org/officeDocument/2006/relationships/image" Target="../media/image11.png"/></Relationships>
</file>

<file path=ppt/slides/_rels/slide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4.jpeg"/></Relationships>
</file>

<file path=ppt/slides/_rels/slide7.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Placeholder 4">
            <a:extLst>
              <a:ext uri="{FF2B5EF4-FFF2-40B4-BE49-F238E27FC236}">
                <a16:creationId xmlns:a16="http://schemas.microsoft.com/office/drawing/2014/main" id="{F8C77D59-4BD9-85EF-D525-FA1B262D519E}"/>
              </a:ext>
            </a:extLst>
          </p:cNvPr>
          <p:cNvPicPr>
            <a:picLocks noGrp="1" noChangeAspect="1"/>
          </p:cNvPicPr>
          <p:nvPr>
            <p:ph type="pic" idx="1"/>
          </p:nvPr>
        </p:nvPicPr>
        <p:blipFill rotWithShape="1">
          <a:blip r:embed="rId3" cstate="email">
            <a:extLst>
              <a:ext uri="{28A0092B-C50C-407E-A947-70E740481C1C}">
                <a14:useLocalDpi xmlns:a14="http://schemas.microsoft.com/office/drawing/2010/main"/>
              </a:ext>
            </a:extLst>
          </a:blip>
          <a:srcRect l="-7987" t="7395" r="-15930" b="14422"/>
          <a:stretch/>
        </p:blipFill>
        <p:spPr>
          <a:xfrm>
            <a:off x="4220174" y="10"/>
            <a:ext cx="8668512" cy="6857990"/>
          </a:xfrm>
          <a:prstGeom prst="rect">
            <a:avLst/>
          </a:prstGeom>
        </p:spPr>
      </p:pic>
      <p:sp>
        <p:nvSpPr>
          <p:cNvPr id="2" name="Title 1">
            <a:extLst>
              <a:ext uri="{FF2B5EF4-FFF2-40B4-BE49-F238E27FC236}">
                <a16:creationId xmlns:a16="http://schemas.microsoft.com/office/drawing/2014/main" id="{762D02DC-A364-A931-1F01-80AE141C5234}"/>
              </a:ext>
            </a:extLst>
          </p:cNvPr>
          <p:cNvSpPr>
            <a:spLocks noGrp="1"/>
          </p:cNvSpPr>
          <p:nvPr>
            <p:ph type="title"/>
          </p:nvPr>
        </p:nvSpPr>
        <p:spPr>
          <a:xfrm>
            <a:off x="477981" y="1122363"/>
            <a:ext cx="4023360" cy="3204134"/>
          </a:xfrm>
        </p:spPr>
        <p:txBody>
          <a:bodyPr vert="horz" lIns="91440" tIns="45720" rIns="91440" bIns="45720" rtlCol="0" anchor="b">
            <a:normAutofit/>
          </a:bodyPr>
          <a:lstStyle/>
          <a:p>
            <a:r>
              <a:rPr lang="en-US" sz="4800"/>
              <a:t>Clevis Bolt Replacement Project</a:t>
            </a:r>
          </a:p>
        </p:txBody>
      </p:sp>
    </p:spTree>
    <p:extLst>
      <p:ext uri="{BB962C8B-B14F-4D97-AF65-F5344CB8AC3E}">
        <p14:creationId xmlns:p14="http://schemas.microsoft.com/office/powerpoint/2010/main" val="21008712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281E07-FF74-4031-B06F-B7DA6E4B12B2}"/>
              </a:ext>
            </a:extLst>
          </p:cNvPr>
          <p:cNvSpPr>
            <a:spLocks noGrp="1"/>
          </p:cNvSpPr>
          <p:nvPr>
            <p:ph type="title"/>
          </p:nvPr>
        </p:nvSpPr>
        <p:spPr>
          <a:xfrm>
            <a:off x="838200" y="365125"/>
            <a:ext cx="10515600" cy="1017361"/>
          </a:xfrm>
        </p:spPr>
        <p:txBody>
          <a:bodyPr/>
          <a:lstStyle/>
          <a:p>
            <a:r>
              <a:rPr lang="en-US" dirty="0"/>
              <a:t>Post Job Info</a:t>
            </a:r>
          </a:p>
        </p:txBody>
      </p:sp>
      <p:pic>
        <p:nvPicPr>
          <p:cNvPr id="7" name="Content Placeholder 6">
            <a:extLst>
              <a:ext uri="{FF2B5EF4-FFF2-40B4-BE49-F238E27FC236}">
                <a16:creationId xmlns:a16="http://schemas.microsoft.com/office/drawing/2014/main" id="{83C0EB21-7DF9-834A-4F58-927AAD9A33A4}"/>
              </a:ext>
            </a:extLst>
          </p:cNvPr>
          <p:cNvPicPr>
            <a:picLocks noGrp="1" noChangeAspect="1"/>
          </p:cNvPicPr>
          <p:nvPr>
            <p:ph idx="1"/>
          </p:nvPr>
        </p:nvPicPr>
        <p:blipFill>
          <a:blip r:embed="rId3"/>
          <a:stretch>
            <a:fillRect/>
          </a:stretch>
        </p:blipFill>
        <p:spPr>
          <a:xfrm>
            <a:off x="2537928" y="1597950"/>
            <a:ext cx="6608360" cy="4177699"/>
          </a:xfrm>
        </p:spPr>
      </p:pic>
      <p:sp>
        <p:nvSpPr>
          <p:cNvPr id="4" name="Footer Placeholder 3">
            <a:extLst>
              <a:ext uri="{FF2B5EF4-FFF2-40B4-BE49-F238E27FC236}">
                <a16:creationId xmlns:a16="http://schemas.microsoft.com/office/drawing/2014/main" id="{E70739E5-C6AC-ED1B-2CE5-F9FB9DC694A5}"/>
              </a:ext>
            </a:extLst>
          </p:cNvPr>
          <p:cNvSpPr>
            <a:spLocks noGrp="1"/>
          </p:cNvSpPr>
          <p:nvPr>
            <p:ph type="ftr" sz="quarter" idx="11"/>
          </p:nvPr>
        </p:nvSpPr>
        <p:spPr/>
        <p:txBody>
          <a:bodyPr/>
          <a:lstStyle/>
          <a:p>
            <a:r>
              <a:rPr lang="en-US"/>
              <a:t>PI-RPR-CNT-011L, Revision 0</a:t>
            </a:r>
          </a:p>
        </p:txBody>
      </p:sp>
      <p:sp>
        <p:nvSpPr>
          <p:cNvPr id="5" name="Slide Number Placeholder 4">
            <a:extLst>
              <a:ext uri="{FF2B5EF4-FFF2-40B4-BE49-F238E27FC236}">
                <a16:creationId xmlns:a16="http://schemas.microsoft.com/office/drawing/2014/main" id="{DAEF2E5A-D96C-11EE-62FE-F8BD29288DC0}"/>
              </a:ext>
            </a:extLst>
          </p:cNvPr>
          <p:cNvSpPr>
            <a:spLocks noGrp="1"/>
          </p:cNvSpPr>
          <p:nvPr>
            <p:ph type="sldNum" sz="quarter" idx="12"/>
          </p:nvPr>
        </p:nvSpPr>
        <p:spPr/>
        <p:txBody>
          <a:bodyPr/>
          <a:lstStyle/>
          <a:p>
            <a:fld id="{EFEFC74E-B5DB-4A99-9083-C62E9C3D8D43}" type="slidenum">
              <a:rPr lang="en-US" smtClean="0"/>
              <a:t>10</a:t>
            </a:fld>
            <a:endParaRPr lang="en-US"/>
          </a:p>
        </p:txBody>
      </p:sp>
    </p:spTree>
    <p:extLst>
      <p:ext uri="{BB962C8B-B14F-4D97-AF65-F5344CB8AC3E}">
        <p14:creationId xmlns:p14="http://schemas.microsoft.com/office/powerpoint/2010/main" val="49199197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BA8576-D562-2BB3-24D1-D9C21C2836DA}"/>
              </a:ext>
            </a:extLst>
          </p:cNvPr>
          <p:cNvSpPr>
            <a:spLocks noGrp="1"/>
          </p:cNvSpPr>
          <p:nvPr>
            <p:ph type="title"/>
          </p:nvPr>
        </p:nvSpPr>
        <p:spPr/>
        <p:txBody>
          <a:bodyPr/>
          <a:lstStyle/>
          <a:p>
            <a:r>
              <a:rPr lang="en-US" dirty="0"/>
              <a:t>Baffle Bolt Replacement Project</a:t>
            </a:r>
          </a:p>
        </p:txBody>
      </p:sp>
      <p:sp>
        <p:nvSpPr>
          <p:cNvPr id="3" name="Content Placeholder 2">
            <a:extLst>
              <a:ext uri="{FF2B5EF4-FFF2-40B4-BE49-F238E27FC236}">
                <a16:creationId xmlns:a16="http://schemas.microsoft.com/office/drawing/2014/main" id="{B7C75864-45EE-A1C6-A4C6-3B1C38DDF84B}"/>
              </a:ext>
            </a:extLst>
          </p:cNvPr>
          <p:cNvSpPr>
            <a:spLocks noGrp="1"/>
          </p:cNvSpPr>
          <p:nvPr>
            <p:ph idx="1"/>
          </p:nvPr>
        </p:nvSpPr>
        <p:spPr/>
        <p:txBody>
          <a:bodyPr/>
          <a:lstStyle/>
          <a:p>
            <a:pPr marL="0" indent="0">
              <a:buNone/>
            </a:pPr>
            <a:endParaRPr lang="en-US" dirty="0"/>
          </a:p>
          <a:p>
            <a:pPr marL="0" indent="0">
              <a:buNone/>
            </a:pPr>
            <a:endParaRPr lang="en-US" dirty="0"/>
          </a:p>
        </p:txBody>
      </p:sp>
      <p:sp>
        <p:nvSpPr>
          <p:cNvPr id="4" name="Footer Placeholder 3">
            <a:extLst>
              <a:ext uri="{FF2B5EF4-FFF2-40B4-BE49-F238E27FC236}">
                <a16:creationId xmlns:a16="http://schemas.microsoft.com/office/drawing/2014/main" id="{23DF1E47-AEB9-0725-E65E-86AC78F81972}"/>
              </a:ext>
            </a:extLst>
          </p:cNvPr>
          <p:cNvSpPr>
            <a:spLocks noGrp="1"/>
          </p:cNvSpPr>
          <p:nvPr>
            <p:ph type="ftr" sz="quarter" idx="11"/>
          </p:nvPr>
        </p:nvSpPr>
        <p:spPr/>
        <p:txBody>
          <a:bodyPr/>
          <a:lstStyle/>
          <a:p>
            <a:r>
              <a:rPr lang="en-US"/>
              <a:t>PI-RPR-CNT-011L, Revision 0</a:t>
            </a:r>
          </a:p>
        </p:txBody>
      </p:sp>
      <p:sp>
        <p:nvSpPr>
          <p:cNvPr id="5" name="Slide Number Placeholder 4">
            <a:extLst>
              <a:ext uri="{FF2B5EF4-FFF2-40B4-BE49-F238E27FC236}">
                <a16:creationId xmlns:a16="http://schemas.microsoft.com/office/drawing/2014/main" id="{83E76D0A-59F5-161E-5F94-F7ED1107808F}"/>
              </a:ext>
            </a:extLst>
          </p:cNvPr>
          <p:cNvSpPr>
            <a:spLocks noGrp="1"/>
          </p:cNvSpPr>
          <p:nvPr>
            <p:ph type="sldNum" sz="quarter" idx="12"/>
          </p:nvPr>
        </p:nvSpPr>
        <p:spPr/>
        <p:txBody>
          <a:bodyPr/>
          <a:lstStyle/>
          <a:p>
            <a:fld id="{EFEFC74E-B5DB-4A99-9083-C62E9C3D8D43}" type="slidenum">
              <a:rPr lang="en-US" smtClean="0"/>
              <a:t>11</a:t>
            </a:fld>
            <a:endParaRPr lang="en-US"/>
          </a:p>
        </p:txBody>
      </p:sp>
      <p:pic>
        <p:nvPicPr>
          <p:cNvPr id="6" name="Picture 5">
            <a:extLst>
              <a:ext uri="{FF2B5EF4-FFF2-40B4-BE49-F238E27FC236}">
                <a16:creationId xmlns:a16="http://schemas.microsoft.com/office/drawing/2014/main" id="{3D983F34-3284-7DB1-7791-1D80ADAAB0EE}"/>
              </a:ext>
            </a:extLst>
          </p:cNvPr>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684388" y="1646237"/>
            <a:ext cx="7274280" cy="4351338"/>
          </a:xfrm>
          <a:prstGeom prst="rect">
            <a:avLst/>
          </a:prstGeom>
          <a:noFill/>
          <a:ln>
            <a:noFill/>
          </a:ln>
        </p:spPr>
      </p:pic>
      <p:sp>
        <p:nvSpPr>
          <p:cNvPr id="7" name="TextBox 6">
            <a:extLst>
              <a:ext uri="{FF2B5EF4-FFF2-40B4-BE49-F238E27FC236}">
                <a16:creationId xmlns:a16="http://schemas.microsoft.com/office/drawing/2014/main" id="{930D61B3-0319-E2F0-5E6B-C052F719D4D3}"/>
              </a:ext>
            </a:extLst>
          </p:cNvPr>
          <p:cNvSpPr txBox="1"/>
          <p:nvPr/>
        </p:nvSpPr>
        <p:spPr>
          <a:xfrm>
            <a:off x="8153400" y="1870075"/>
            <a:ext cx="3737925" cy="2215991"/>
          </a:xfrm>
          <a:prstGeom prst="rect">
            <a:avLst/>
          </a:prstGeom>
          <a:noFill/>
          <a:ln>
            <a:noFill/>
          </a:ln>
        </p:spPr>
        <p:txBody>
          <a:bodyPr wrap="square" rtlCol="0">
            <a:spAutoFit/>
          </a:bodyPr>
          <a:lstStyle/>
          <a:p>
            <a:pPr algn="ctr"/>
            <a:r>
              <a:rPr lang="en-US" sz="4000" dirty="0">
                <a:latin typeface="+mj-lt"/>
                <a:cs typeface="72" panose="020B0503030000000003" pitchFamily="34" charset="0"/>
              </a:rPr>
              <a:t>During 2R33, </a:t>
            </a:r>
          </a:p>
          <a:p>
            <a:pPr algn="ctr"/>
            <a:r>
              <a:rPr lang="en-US" sz="4000" dirty="0">
                <a:latin typeface="+mj-lt"/>
                <a:cs typeface="72" panose="020B0503030000000003" pitchFamily="34" charset="0"/>
              </a:rPr>
              <a:t>we replaced </a:t>
            </a:r>
          </a:p>
          <a:p>
            <a:pPr algn="ctr"/>
            <a:r>
              <a:rPr lang="en-US" sz="4000" b="1" dirty="0">
                <a:latin typeface="+mj-lt"/>
                <a:cs typeface="72" panose="020B0503030000000003" pitchFamily="34" charset="0"/>
              </a:rPr>
              <a:t>299</a:t>
            </a:r>
            <a:r>
              <a:rPr lang="en-US" sz="4000" dirty="0">
                <a:latin typeface="+mj-lt"/>
                <a:cs typeface="72" panose="020B0503030000000003" pitchFamily="34" charset="0"/>
              </a:rPr>
              <a:t> Baffle Bolts</a:t>
            </a:r>
          </a:p>
          <a:p>
            <a:endParaRPr lang="en-US" dirty="0"/>
          </a:p>
        </p:txBody>
      </p:sp>
    </p:spTree>
    <p:extLst>
      <p:ext uri="{BB962C8B-B14F-4D97-AF65-F5344CB8AC3E}">
        <p14:creationId xmlns:p14="http://schemas.microsoft.com/office/powerpoint/2010/main" val="76147158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aepngg.com\root\home\s011014\Desktop\New folder\DSCF8067.JPG">
            <a:extLst>
              <a:ext uri="{FF2B5EF4-FFF2-40B4-BE49-F238E27FC236}">
                <a16:creationId xmlns:a16="http://schemas.microsoft.com/office/drawing/2014/main" id="{70DC23D9-89C9-2903-888D-E617AAACB145}"/>
              </a:ext>
            </a:extLst>
          </p:cNvPr>
          <p:cNvPicPr>
            <a:picLocks noGrp="1" noChangeAspect="1" noChangeArrowheads="1"/>
          </p:cNvPicPr>
          <p:nvPr>
            <p:ph idx="1"/>
          </p:nvPr>
        </p:nvPicPr>
        <p:blipFill rotWithShape="1">
          <a:blip r:embed="rId3" cstate="email">
            <a:extLst>
              <a:ext uri="{28A0092B-C50C-407E-A947-70E740481C1C}">
                <a14:useLocalDpi xmlns:a14="http://schemas.microsoft.com/office/drawing/2010/main"/>
              </a:ext>
            </a:extLst>
          </a:blip>
          <a:srcRect t="-501" r="-779"/>
          <a:stretch/>
        </p:blipFill>
        <p:spPr bwMode="auto">
          <a:xfrm>
            <a:off x="9090429" y="482892"/>
            <a:ext cx="2018248" cy="6261548"/>
          </a:xfrm>
          <a:custGeom>
            <a:avLst/>
            <a:gdLst/>
            <a:ahLst/>
            <a:cxnLst/>
            <a:rect l="l" t="t" r="r" b="b"/>
            <a:pathLst>
              <a:path w="3810000" h="6858000">
                <a:moveTo>
                  <a:pt x="95627" y="0"/>
                </a:moveTo>
                <a:lnTo>
                  <a:pt x="3810000" y="0"/>
                </a:lnTo>
                <a:lnTo>
                  <a:pt x="3810000" y="6858000"/>
                </a:lnTo>
                <a:lnTo>
                  <a:pt x="13132" y="6858000"/>
                </a:lnTo>
                <a:cubicBezTo>
                  <a:pt x="13183" y="6857363"/>
                  <a:pt x="13234" y="6856727"/>
                  <a:pt x="13284" y="6856090"/>
                </a:cubicBezTo>
                <a:lnTo>
                  <a:pt x="31566" y="6805847"/>
                </a:lnTo>
                <a:lnTo>
                  <a:pt x="30463" y="6715381"/>
                </a:lnTo>
                <a:cubicBezTo>
                  <a:pt x="29585" y="6714082"/>
                  <a:pt x="28597" y="6713038"/>
                  <a:pt x="27533" y="6712286"/>
                </a:cubicBezTo>
                <a:lnTo>
                  <a:pt x="31288" y="6698474"/>
                </a:lnTo>
                <a:lnTo>
                  <a:pt x="29901" y="6686264"/>
                </a:lnTo>
                <a:cubicBezTo>
                  <a:pt x="29591" y="6639749"/>
                  <a:pt x="29281" y="6593234"/>
                  <a:pt x="28971" y="6546719"/>
                </a:cubicBezTo>
                <a:cubicBezTo>
                  <a:pt x="23415" y="6502008"/>
                  <a:pt x="3087" y="6462057"/>
                  <a:pt x="310" y="6408337"/>
                </a:cubicBezTo>
                <a:cubicBezTo>
                  <a:pt x="-2468" y="6354617"/>
                  <a:pt x="14431" y="6312397"/>
                  <a:pt x="12307" y="6224401"/>
                </a:cubicBezTo>
                <a:lnTo>
                  <a:pt x="27152" y="6147415"/>
                </a:lnTo>
                <a:lnTo>
                  <a:pt x="39044" y="6093837"/>
                </a:lnTo>
                <a:cubicBezTo>
                  <a:pt x="47718" y="6039281"/>
                  <a:pt x="47985" y="5964495"/>
                  <a:pt x="46816" y="5915901"/>
                </a:cubicBezTo>
                <a:cubicBezTo>
                  <a:pt x="43189" y="5876557"/>
                  <a:pt x="47196" y="5863739"/>
                  <a:pt x="33533" y="5831562"/>
                </a:cubicBezTo>
                <a:cubicBezTo>
                  <a:pt x="27901" y="5792459"/>
                  <a:pt x="47408" y="5747455"/>
                  <a:pt x="46555" y="5710909"/>
                </a:cubicBezTo>
                <a:cubicBezTo>
                  <a:pt x="53188" y="5686865"/>
                  <a:pt x="49116" y="5615845"/>
                  <a:pt x="62461" y="5602222"/>
                </a:cubicBezTo>
                <a:cubicBezTo>
                  <a:pt x="64066" y="5572067"/>
                  <a:pt x="49594" y="5555548"/>
                  <a:pt x="56185" y="5529979"/>
                </a:cubicBezTo>
                <a:lnTo>
                  <a:pt x="67961" y="5458854"/>
                </a:lnTo>
                <a:lnTo>
                  <a:pt x="110939" y="5353584"/>
                </a:lnTo>
                <a:cubicBezTo>
                  <a:pt x="123070" y="5308303"/>
                  <a:pt x="110671" y="5307524"/>
                  <a:pt x="128276" y="5249764"/>
                </a:cubicBezTo>
                <a:cubicBezTo>
                  <a:pt x="137692" y="5218499"/>
                  <a:pt x="146153" y="5160067"/>
                  <a:pt x="156749" y="5116288"/>
                </a:cubicBezTo>
                <a:cubicBezTo>
                  <a:pt x="167347" y="5072508"/>
                  <a:pt x="184838" y="5010298"/>
                  <a:pt x="191855" y="4987089"/>
                </a:cubicBezTo>
                <a:lnTo>
                  <a:pt x="219824" y="4934095"/>
                </a:lnTo>
                <a:cubicBezTo>
                  <a:pt x="223315" y="4926170"/>
                  <a:pt x="231151" y="4920904"/>
                  <a:pt x="231137" y="4903120"/>
                </a:cubicBezTo>
                <a:lnTo>
                  <a:pt x="219738" y="4827391"/>
                </a:lnTo>
                <a:cubicBezTo>
                  <a:pt x="223928" y="4818620"/>
                  <a:pt x="227939" y="4809255"/>
                  <a:pt x="231597" y="4799440"/>
                </a:cubicBezTo>
                <a:lnTo>
                  <a:pt x="233480" y="4793512"/>
                </a:lnTo>
                <a:cubicBezTo>
                  <a:pt x="233423" y="4793432"/>
                  <a:pt x="233367" y="4793351"/>
                  <a:pt x="233310" y="4793271"/>
                </a:cubicBezTo>
                <a:cubicBezTo>
                  <a:pt x="233275" y="4791711"/>
                  <a:pt x="233728" y="4789662"/>
                  <a:pt x="234882" y="4786765"/>
                </a:cubicBezTo>
                <a:lnTo>
                  <a:pt x="236914" y="4782703"/>
                </a:lnTo>
                <a:lnTo>
                  <a:pt x="246329" y="4683644"/>
                </a:lnTo>
                <a:cubicBezTo>
                  <a:pt x="256294" y="4677568"/>
                  <a:pt x="256527" y="4667288"/>
                  <a:pt x="253823" y="4655204"/>
                </a:cubicBezTo>
                <a:cubicBezTo>
                  <a:pt x="259521" y="4631796"/>
                  <a:pt x="280440" y="4574275"/>
                  <a:pt x="280514" y="4543195"/>
                </a:cubicBezTo>
                <a:cubicBezTo>
                  <a:pt x="272112" y="4519880"/>
                  <a:pt x="251340" y="4505102"/>
                  <a:pt x="254268" y="4468722"/>
                </a:cubicBezTo>
                <a:cubicBezTo>
                  <a:pt x="266696" y="4435462"/>
                  <a:pt x="236001" y="4395418"/>
                  <a:pt x="252728" y="4353998"/>
                </a:cubicBezTo>
                <a:cubicBezTo>
                  <a:pt x="256750" y="4339008"/>
                  <a:pt x="256168" y="4294115"/>
                  <a:pt x="248123" y="4286542"/>
                </a:cubicBezTo>
                <a:cubicBezTo>
                  <a:pt x="246365" y="4277371"/>
                  <a:pt x="249194" y="4266107"/>
                  <a:pt x="240584" y="4262777"/>
                </a:cubicBezTo>
                <a:cubicBezTo>
                  <a:pt x="230221" y="4256829"/>
                  <a:pt x="246153" y="4222259"/>
                  <a:pt x="233949" y="4228340"/>
                </a:cubicBezTo>
                <a:cubicBezTo>
                  <a:pt x="244865" y="4203839"/>
                  <a:pt x="223150" y="4187902"/>
                  <a:pt x="217758" y="4169004"/>
                </a:cubicBezTo>
                <a:cubicBezTo>
                  <a:pt x="228596" y="4149446"/>
                  <a:pt x="206597" y="4129080"/>
                  <a:pt x="203797" y="4086781"/>
                </a:cubicBezTo>
                <a:cubicBezTo>
                  <a:pt x="216334" y="4065199"/>
                  <a:pt x="201740" y="4058317"/>
                  <a:pt x="218344" y="4018957"/>
                </a:cubicBezTo>
                <a:cubicBezTo>
                  <a:pt x="216630" y="4017979"/>
                  <a:pt x="215034" y="4016614"/>
                  <a:pt x="213609" y="4014902"/>
                </a:cubicBezTo>
                <a:cubicBezTo>
                  <a:pt x="205325" y="4004955"/>
                  <a:pt x="204424" y="3985729"/>
                  <a:pt x="211594" y="3971964"/>
                </a:cubicBezTo>
                <a:cubicBezTo>
                  <a:pt x="233561" y="3910433"/>
                  <a:pt x="230991" y="3860613"/>
                  <a:pt x="234357" y="3812226"/>
                </a:cubicBezTo>
                <a:cubicBezTo>
                  <a:pt x="235501" y="3758242"/>
                  <a:pt x="209185" y="3801364"/>
                  <a:pt x="229596" y="3728573"/>
                </a:cubicBezTo>
                <a:cubicBezTo>
                  <a:pt x="219804" y="3724174"/>
                  <a:pt x="219047" y="3715890"/>
                  <a:pt x="223099" y="3700384"/>
                </a:cubicBezTo>
                <a:cubicBezTo>
                  <a:pt x="222942" y="3674360"/>
                  <a:pt x="199034" y="3683312"/>
                  <a:pt x="212511" y="3653063"/>
                </a:cubicBezTo>
                <a:cubicBezTo>
                  <a:pt x="207582" y="3623616"/>
                  <a:pt x="199349" y="3555881"/>
                  <a:pt x="193522" y="3523704"/>
                </a:cubicBezTo>
                <a:cubicBezTo>
                  <a:pt x="199728" y="3495169"/>
                  <a:pt x="185963" y="3494025"/>
                  <a:pt x="177551" y="3460001"/>
                </a:cubicBezTo>
                <a:cubicBezTo>
                  <a:pt x="184399" y="3442692"/>
                  <a:pt x="180138" y="3431687"/>
                  <a:pt x="172293" y="3422022"/>
                </a:cubicBezTo>
                <a:cubicBezTo>
                  <a:pt x="172567" y="3386386"/>
                  <a:pt x="159982" y="3357707"/>
                  <a:pt x="153640" y="3319632"/>
                </a:cubicBezTo>
                <a:cubicBezTo>
                  <a:pt x="117352" y="3267571"/>
                  <a:pt x="111308" y="3199530"/>
                  <a:pt x="102580" y="3174350"/>
                </a:cubicBezTo>
                <a:lnTo>
                  <a:pt x="101281" y="3168555"/>
                </a:lnTo>
                <a:cubicBezTo>
                  <a:pt x="101655" y="3163067"/>
                  <a:pt x="102030" y="3157580"/>
                  <a:pt x="102403" y="3152092"/>
                </a:cubicBezTo>
                <a:lnTo>
                  <a:pt x="103597" y="3145797"/>
                </a:lnTo>
                <a:cubicBezTo>
                  <a:pt x="104132" y="3141497"/>
                  <a:pt x="104119" y="3138691"/>
                  <a:pt x="103701" y="3136806"/>
                </a:cubicBezTo>
                <a:lnTo>
                  <a:pt x="108221" y="3088993"/>
                </a:lnTo>
                <a:cubicBezTo>
                  <a:pt x="109464" y="3064872"/>
                  <a:pt x="113188" y="3030250"/>
                  <a:pt x="111158" y="2992081"/>
                </a:cubicBezTo>
                <a:cubicBezTo>
                  <a:pt x="109031" y="2944441"/>
                  <a:pt x="104226" y="2942439"/>
                  <a:pt x="105565" y="2902844"/>
                </a:cubicBezTo>
                <a:cubicBezTo>
                  <a:pt x="107874" y="2897323"/>
                  <a:pt x="101362" y="2801618"/>
                  <a:pt x="105102" y="2797375"/>
                </a:cubicBezTo>
                <a:cubicBezTo>
                  <a:pt x="86174" y="2744941"/>
                  <a:pt x="109804" y="2750735"/>
                  <a:pt x="107241" y="2691357"/>
                </a:cubicBezTo>
                <a:cubicBezTo>
                  <a:pt x="107811" y="2665349"/>
                  <a:pt x="115946" y="2561129"/>
                  <a:pt x="145888" y="2542201"/>
                </a:cubicBezTo>
                <a:cubicBezTo>
                  <a:pt x="170455" y="2427400"/>
                  <a:pt x="123634" y="2367849"/>
                  <a:pt x="136292" y="2250554"/>
                </a:cubicBezTo>
                <a:cubicBezTo>
                  <a:pt x="110877" y="2215639"/>
                  <a:pt x="134601" y="2180816"/>
                  <a:pt x="130310" y="2141581"/>
                </a:cubicBezTo>
                <a:cubicBezTo>
                  <a:pt x="154051" y="2149219"/>
                  <a:pt x="117587" y="2094975"/>
                  <a:pt x="144587" y="2089095"/>
                </a:cubicBezTo>
                <a:cubicBezTo>
                  <a:pt x="142952" y="2082142"/>
                  <a:pt x="140513" y="2075590"/>
                  <a:pt x="137867" y="2069059"/>
                </a:cubicBezTo>
                <a:lnTo>
                  <a:pt x="136492" y="2065634"/>
                </a:lnTo>
                <a:cubicBezTo>
                  <a:pt x="136216" y="2060851"/>
                  <a:pt x="135939" y="2056067"/>
                  <a:pt x="135663" y="2051284"/>
                </a:cubicBezTo>
                <a:lnTo>
                  <a:pt x="124268" y="1960184"/>
                </a:lnTo>
                <a:cubicBezTo>
                  <a:pt x="138968" y="1926370"/>
                  <a:pt x="111716" y="1914873"/>
                  <a:pt x="131257" y="1873060"/>
                </a:cubicBezTo>
                <a:cubicBezTo>
                  <a:pt x="136329" y="1857442"/>
                  <a:pt x="139083" y="1807624"/>
                  <a:pt x="131724" y="1797311"/>
                </a:cubicBezTo>
                <a:cubicBezTo>
                  <a:pt x="130673" y="1786740"/>
                  <a:pt x="134293" y="1774954"/>
                  <a:pt x="126063" y="1769201"/>
                </a:cubicBezTo>
                <a:cubicBezTo>
                  <a:pt x="116300" y="1760126"/>
                  <a:pt x="134551" y="1725705"/>
                  <a:pt x="122085" y="1729500"/>
                </a:cubicBezTo>
                <a:cubicBezTo>
                  <a:pt x="134648" y="1705012"/>
                  <a:pt x="114449" y="1682158"/>
                  <a:pt x="110543" y="1659949"/>
                </a:cubicBezTo>
                <a:cubicBezTo>
                  <a:pt x="122664" y="1640913"/>
                  <a:pt x="102513" y="1613087"/>
                  <a:pt x="102892" y="1565607"/>
                </a:cubicBezTo>
                <a:cubicBezTo>
                  <a:pt x="116835" y="1544742"/>
                  <a:pt x="102976" y="1533616"/>
                  <a:pt x="122245" y="1494057"/>
                </a:cubicBezTo>
                <a:cubicBezTo>
                  <a:pt x="120629" y="1492563"/>
                  <a:pt x="119160" y="1490668"/>
                  <a:pt x="117883" y="1488429"/>
                </a:cubicBezTo>
                <a:cubicBezTo>
                  <a:pt x="110465" y="1475431"/>
                  <a:pt x="111002" y="1453942"/>
                  <a:pt x="119083" y="1440433"/>
                </a:cubicBezTo>
                <a:cubicBezTo>
                  <a:pt x="145274" y="1377630"/>
                  <a:pt x="146438" y="1321884"/>
                  <a:pt x="153340" y="1269148"/>
                </a:cubicBezTo>
                <a:cubicBezTo>
                  <a:pt x="158467" y="1209690"/>
                  <a:pt x="129360" y="1251077"/>
                  <a:pt x="154855" y="1175439"/>
                </a:cubicBezTo>
                <a:cubicBezTo>
                  <a:pt x="145538" y="1168218"/>
                  <a:pt x="145408" y="1158868"/>
                  <a:pt x="150548" y="1142685"/>
                </a:cubicBezTo>
                <a:cubicBezTo>
                  <a:pt x="152321" y="1113850"/>
                  <a:pt x="128121" y="1118007"/>
                  <a:pt x="143630" y="1087778"/>
                </a:cubicBezTo>
                <a:cubicBezTo>
                  <a:pt x="139451" y="1064261"/>
                  <a:pt x="125971" y="1018012"/>
                  <a:pt x="125476" y="1001580"/>
                </a:cubicBezTo>
                <a:cubicBezTo>
                  <a:pt x="123958" y="976962"/>
                  <a:pt x="134851" y="962709"/>
                  <a:pt x="134526" y="940069"/>
                </a:cubicBezTo>
                <a:cubicBezTo>
                  <a:pt x="142751" y="909988"/>
                  <a:pt x="129284" y="905409"/>
                  <a:pt x="123523" y="865739"/>
                </a:cubicBezTo>
                <a:cubicBezTo>
                  <a:pt x="131549" y="848234"/>
                  <a:pt x="128173" y="835030"/>
                  <a:pt x="121164" y="822450"/>
                </a:cubicBezTo>
                <a:cubicBezTo>
                  <a:pt x="124077" y="783082"/>
                  <a:pt x="113811" y="748321"/>
                  <a:pt x="110389" y="704665"/>
                </a:cubicBezTo>
                <a:cubicBezTo>
                  <a:pt x="120144" y="656264"/>
                  <a:pt x="99869" y="633697"/>
                  <a:pt x="96299" y="587032"/>
                </a:cubicBezTo>
                <a:cubicBezTo>
                  <a:pt x="87861" y="539988"/>
                  <a:pt x="66571" y="452493"/>
                  <a:pt x="59759" y="422399"/>
                </a:cubicBezTo>
                <a:cubicBezTo>
                  <a:pt x="62865" y="416491"/>
                  <a:pt x="59682" y="404768"/>
                  <a:pt x="55429" y="406467"/>
                </a:cubicBezTo>
                <a:cubicBezTo>
                  <a:pt x="56742" y="400038"/>
                  <a:pt x="64884" y="384166"/>
                  <a:pt x="58062" y="383409"/>
                </a:cubicBezTo>
                <a:cubicBezTo>
                  <a:pt x="57210" y="351894"/>
                  <a:pt x="61145" y="320031"/>
                  <a:pt x="69487" y="290892"/>
                </a:cubicBezTo>
                <a:cubicBezTo>
                  <a:pt x="57686" y="231306"/>
                  <a:pt x="89539" y="260845"/>
                  <a:pt x="86198" y="217175"/>
                </a:cubicBezTo>
                <a:cubicBezTo>
                  <a:pt x="72715" y="183379"/>
                  <a:pt x="83646" y="168958"/>
                  <a:pt x="74643" y="129155"/>
                </a:cubicBezTo>
                <a:cubicBezTo>
                  <a:pt x="96697" y="112411"/>
                  <a:pt x="72236" y="90977"/>
                  <a:pt x="78417" y="74202"/>
                </a:cubicBezTo>
                <a:cubicBezTo>
                  <a:pt x="59029" y="57686"/>
                  <a:pt x="81827" y="29115"/>
                  <a:pt x="94183" y="4683"/>
                </a:cubicBezTo>
                <a:close/>
              </a:path>
            </a:pathLst>
          </a:cu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a:extLst>
              <a:ext uri="{FF2B5EF4-FFF2-40B4-BE49-F238E27FC236}">
                <a16:creationId xmlns:a16="http://schemas.microsoft.com/office/drawing/2014/main" id="{D9616CA1-9A21-B425-7E6E-71CFBDA0C3A8}"/>
              </a:ext>
            </a:extLst>
          </p:cNvPr>
          <p:cNvSpPr>
            <a:spLocks noGrp="1"/>
          </p:cNvSpPr>
          <p:nvPr>
            <p:ph type="title"/>
          </p:nvPr>
        </p:nvSpPr>
        <p:spPr>
          <a:xfrm>
            <a:off x="3970366" y="609600"/>
            <a:ext cx="4267200" cy="1351472"/>
          </a:xfrm>
        </p:spPr>
        <p:txBody>
          <a:bodyPr vert="horz" lIns="91440" tIns="45720" rIns="91440" bIns="45720" rtlCol="0" anchor="ctr">
            <a:normAutofit/>
          </a:bodyPr>
          <a:lstStyle/>
          <a:p>
            <a:pPr algn="ctr"/>
            <a:r>
              <a:rPr lang="en-US" sz="4100" kern="1200" dirty="0">
                <a:solidFill>
                  <a:schemeClr val="tx1">
                    <a:lumMod val="85000"/>
                    <a:lumOff val="15000"/>
                  </a:schemeClr>
                </a:solidFill>
                <a:latin typeface="+mj-lt"/>
                <a:ea typeface="+mj-ea"/>
                <a:cs typeface="+mj-cs"/>
              </a:rPr>
              <a:t>Mannheim Tool – Carriage and Mast</a:t>
            </a:r>
          </a:p>
        </p:txBody>
      </p:sp>
      <p:sp>
        <p:nvSpPr>
          <p:cNvPr id="4" name="Footer Placeholder 3">
            <a:extLst>
              <a:ext uri="{FF2B5EF4-FFF2-40B4-BE49-F238E27FC236}">
                <a16:creationId xmlns:a16="http://schemas.microsoft.com/office/drawing/2014/main" id="{E675D6D3-F552-9F73-704C-CA3F6198D513}"/>
              </a:ext>
            </a:extLst>
          </p:cNvPr>
          <p:cNvSpPr>
            <a:spLocks noGrp="1"/>
          </p:cNvSpPr>
          <p:nvPr>
            <p:ph type="ftr" sz="quarter" idx="11"/>
          </p:nvPr>
        </p:nvSpPr>
        <p:spPr/>
        <p:txBody>
          <a:bodyPr vert="horz" lIns="91440" tIns="45720" rIns="91440" bIns="45720" rtlCol="0" anchor="ctr">
            <a:normAutofit/>
          </a:bodyPr>
          <a:lstStyle/>
          <a:p>
            <a:pPr>
              <a:spcAft>
                <a:spcPts val="600"/>
              </a:spcAft>
              <a:defRPr/>
            </a:pPr>
            <a:r>
              <a:rPr lang="en-US" sz="1000" kern="1200">
                <a:solidFill>
                  <a:schemeClr val="tx1">
                    <a:tint val="75000"/>
                  </a:schemeClr>
                </a:solidFill>
                <a:latin typeface="+mn-lt"/>
                <a:ea typeface="+mn-ea"/>
                <a:cs typeface="+mn-cs"/>
              </a:rPr>
              <a:t>PI-RPR-CNT-011L, Revision 0</a:t>
            </a:r>
          </a:p>
        </p:txBody>
      </p:sp>
      <p:sp>
        <p:nvSpPr>
          <p:cNvPr id="5" name="Slide Number Placeholder 4">
            <a:extLst>
              <a:ext uri="{FF2B5EF4-FFF2-40B4-BE49-F238E27FC236}">
                <a16:creationId xmlns:a16="http://schemas.microsoft.com/office/drawing/2014/main" id="{BE45813E-04D1-3CB6-F41B-6F79EA610A75}"/>
              </a:ext>
            </a:extLst>
          </p:cNvPr>
          <p:cNvSpPr>
            <a:spLocks noGrp="1"/>
          </p:cNvSpPr>
          <p:nvPr>
            <p:ph type="sldNum" sz="quarter" idx="12"/>
          </p:nvPr>
        </p:nvSpPr>
        <p:spPr/>
        <p:txBody>
          <a:bodyPr vert="horz" lIns="91440" tIns="45720" rIns="91440" bIns="45720" rtlCol="0" anchor="ctr">
            <a:normAutofit/>
          </a:bodyPr>
          <a:lstStyle/>
          <a:p>
            <a:pPr>
              <a:spcAft>
                <a:spcPts val="600"/>
              </a:spcAft>
              <a:defRPr/>
            </a:pPr>
            <a:fld id="{EFEFC74E-B5DB-4A99-9083-C62E9C3D8D43}" type="slidenum">
              <a:rPr lang="en-US" sz="1000">
                <a:solidFill>
                  <a:srgbClr val="FFFFFF"/>
                </a:solidFill>
              </a:rPr>
              <a:pPr>
                <a:spcAft>
                  <a:spcPts val="600"/>
                </a:spcAft>
                <a:defRPr/>
              </a:pPr>
              <a:t>12</a:t>
            </a:fld>
            <a:endParaRPr lang="en-US" sz="1000">
              <a:solidFill>
                <a:srgbClr val="FFFFFF"/>
              </a:solidFill>
            </a:endParaRPr>
          </a:p>
        </p:txBody>
      </p:sp>
      <p:pic>
        <p:nvPicPr>
          <p:cNvPr id="11" name="Picture 10">
            <a:extLst>
              <a:ext uri="{FF2B5EF4-FFF2-40B4-BE49-F238E27FC236}">
                <a16:creationId xmlns:a16="http://schemas.microsoft.com/office/drawing/2014/main" id="{33E160EE-058B-C4F3-92B4-C3468D21719B}"/>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l="3374" r="6435"/>
          <a:stretch/>
        </p:blipFill>
        <p:spPr>
          <a:xfrm>
            <a:off x="34667" y="34248"/>
            <a:ext cx="3576866" cy="6637486"/>
          </a:xfrm>
          <a:custGeom>
            <a:avLst/>
            <a:gdLst/>
            <a:ahLst/>
            <a:cxnLst/>
            <a:rect l="l" t="t" r="r" b="b"/>
            <a:pathLst>
              <a:path w="3695699" h="6858001">
                <a:moveTo>
                  <a:pt x="0" y="0"/>
                </a:moveTo>
                <a:lnTo>
                  <a:pt x="3435129" y="0"/>
                </a:lnTo>
                <a:lnTo>
                  <a:pt x="3430599" y="17349"/>
                </a:lnTo>
                <a:cubicBezTo>
                  <a:pt x="3437542" y="19835"/>
                  <a:pt x="3423757" y="30822"/>
                  <a:pt x="3427683" y="38871"/>
                </a:cubicBezTo>
                <a:cubicBezTo>
                  <a:pt x="3431230" y="44698"/>
                  <a:pt x="3427877" y="49388"/>
                  <a:pt x="3427096" y="55116"/>
                </a:cubicBezTo>
                <a:cubicBezTo>
                  <a:pt x="3429620" y="62945"/>
                  <a:pt x="3421946" y="87211"/>
                  <a:pt x="3417356" y="93331"/>
                </a:cubicBezTo>
                <a:cubicBezTo>
                  <a:pt x="3401974" y="107607"/>
                  <a:pt x="3409629" y="143436"/>
                  <a:pt x="3397765" y="155370"/>
                </a:cubicBezTo>
                <a:cubicBezTo>
                  <a:pt x="3395800" y="159886"/>
                  <a:pt x="3394789" y="164378"/>
                  <a:pt x="3394373" y="168831"/>
                </a:cubicBezTo>
                <a:lnTo>
                  <a:pt x="3394553" y="181402"/>
                </a:lnTo>
                <a:lnTo>
                  <a:pt x="3397293" y="185192"/>
                </a:lnTo>
                <a:lnTo>
                  <a:pt x="3395923" y="192756"/>
                </a:lnTo>
                <a:cubicBezTo>
                  <a:pt x="3396018" y="193497"/>
                  <a:pt x="3396112" y="194237"/>
                  <a:pt x="3396207" y="194978"/>
                </a:cubicBezTo>
                <a:cubicBezTo>
                  <a:pt x="3396531" y="199154"/>
                  <a:pt x="3396856" y="203330"/>
                  <a:pt x="3397180" y="207506"/>
                </a:cubicBezTo>
                <a:cubicBezTo>
                  <a:pt x="3382438" y="200939"/>
                  <a:pt x="3394549" y="241317"/>
                  <a:pt x="3383191" y="229051"/>
                </a:cubicBezTo>
                <a:cubicBezTo>
                  <a:pt x="3382519" y="234401"/>
                  <a:pt x="3381383" y="237332"/>
                  <a:pt x="3380194" y="239137"/>
                </a:cubicBezTo>
                <a:lnTo>
                  <a:pt x="3349267" y="310262"/>
                </a:lnTo>
                <a:lnTo>
                  <a:pt x="3344455" y="381704"/>
                </a:lnTo>
                <a:cubicBezTo>
                  <a:pt x="3343420" y="464598"/>
                  <a:pt x="3338482" y="511985"/>
                  <a:pt x="3327551" y="571873"/>
                </a:cubicBezTo>
                <a:cubicBezTo>
                  <a:pt x="3316620" y="631761"/>
                  <a:pt x="3309762" y="702429"/>
                  <a:pt x="3278869" y="741030"/>
                </a:cubicBezTo>
                <a:lnTo>
                  <a:pt x="3239259" y="957888"/>
                </a:lnTo>
                <a:cubicBezTo>
                  <a:pt x="3267597" y="1021376"/>
                  <a:pt x="3235647" y="1004478"/>
                  <a:pt x="3243890" y="1047869"/>
                </a:cubicBezTo>
                <a:cubicBezTo>
                  <a:pt x="3245988" y="1077107"/>
                  <a:pt x="3228006" y="1101189"/>
                  <a:pt x="3221700" y="1118244"/>
                </a:cubicBezTo>
                <a:cubicBezTo>
                  <a:pt x="3220198" y="1120922"/>
                  <a:pt x="3213346" y="1188569"/>
                  <a:pt x="3211078" y="1190394"/>
                </a:cubicBezTo>
                <a:cubicBezTo>
                  <a:pt x="3204899" y="1218939"/>
                  <a:pt x="3210276" y="1253036"/>
                  <a:pt x="3199704" y="1304585"/>
                </a:cubicBezTo>
                <a:cubicBezTo>
                  <a:pt x="3199438" y="1346246"/>
                  <a:pt x="3168623" y="1413431"/>
                  <a:pt x="3167741" y="1449444"/>
                </a:cubicBezTo>
                <a:cubicBezTo>
                  <a:pt x="3180911" y="1471132"/>
                  <a:pt x="3193362" y="1499173"/>
                  <a:pt x="3194410" y="1520667"/>
                </a:cubicBezTo>
                <a:cubicBezTo>
                  <a:pt x="3181228" y="1513763"/>
                  <a:pt x="3199978" y="1547097"/>
                  <a:pt x="3184473" y="1547038"/>
                </a:cubicBezTo>
                <a:cubicBezTo>
                  <a:pt x="3185153" y="1550949"/>
                  <a:pt x="3186303" y="1554741"/>
                  <a:pt x="3187573" y="1558550"/>
                </a:cubicBezTo>
                <a:lnTo>
                  <a:pt x="3188231" y="1560544"/>
                </a:lnTo>
                <a:lnTo>
                  <a:pt x="3188195" y="1568317"/>
                </a:lnTo>
                <a:lnTo>
                  <a:pt x="3191518" y="1570772"/>
                </a:lnTo>
                <a:lnTo>
                  <a:pt x="3193853" y="1582659"/>
                </a:lnTo>
                <a:cubicBezTo>
                  <a:pt x="3194213" y="1587070"/>
                  <a:pt x="3193997" y="1591769"/>
                  <a:pt x="3192857" y="1596890"/>
                </a:cubicBezTo>
                <a:cubicBezTo>
                  <a:pt x="3185716" y="1609144"/>
                  <a:pt x="3191593" y="1629575"/>
                  <a:pt x="3189686" y="1647479"/>
                </a:cubicBezTo>
                <a:lnTo>
                  <a:pt x="3187125" y="1655568"/>
                </a:lnTo>
                <a:cubicBezTo>
                  <a:pt x="3187259" y="1659315"/>
                  <a:pt x="3192418" y="1733399"/>
                  <a:pt x="3192552" y="1737146"/>
                </a:cubicBezTo>
                <a:cubicBezTo>
                  <a:pt x="3236684" y="1834597"/>
                  <a:pt x="3210475" y="1851660"/>
                  <a:pt x="3219437" y="1908917"/>
                </a:cubicBezTo>
                <a:lnTo>
                  <a:pt x="3220572" y="1915235"/>
                </a:lnTo>
                <a:cubicBezTo>
                  <a:pt x="3225642" y="1919319"/>
                  <a:pt x="3228448" y="1945519"/>
                  <a:pt x="3226946" y="1954447"/>
                </a:cubicBezTo>
                <a:cubicBezTo>
                  <a:pt x="3219553" y="1979351"/>
                  <a:pt x="3239504" y="2001442"/>
                  <a:pt x="3234148" y="2021397"/>
                </a:cubicBezTo>
                <a:cubicBezTo>
                  <a:pt x="3234224" y="2026740"/>
                  <a:pt x="3235084" y="2031233"/>
                  <a:pt x="3236424" y="2035173"/>
                </a:cubicBezTo>
                <a:lnTo>
                  <a:pt x="3241339" y="2045116"/>
                </a:lnTo>
                <a:lnTo>
                  <a:pt x="3233470" y="2098623"/>
                </a:lnTo>
                <a:cubicBezTo>
                  <a:pt x="3230495" y="2129687"/>
                  <a:pt x="3232618" y="2188321"/>
                  <a:pt x="3230016" y="2240964"/>
                </a:cubicBezTo>
                <a:cubicBezTo>
                  <a:pt x="3226602" y="2283982"/>
                  <a:pt x="3232644" y="2342030"/>
                  <a:pt x="3237809" y="2379644"/>
                </a:cubicBezTo>
                <a:cubicBezTo>
                  <a:pt x="3244462" y="2409884"/>
                  <a:pt x="3221747" y="2435219"/>
                  <a:pt x="3237054" y="2459103"/>
                </a:cubicBezTo>
                <a:cubicBezTo>
                  <a:pt x="3245536" y="2488997"/>
                  <a:pt x="3251426" y="2510390"/>
                  <a:pt x="3255285" y="2538679"/>
                </a:cubicBezTo>
                <a:cubicBezTo>
                  <a:pt x="3258296" y="2574322"/>
                  <a:pt x="3245460" y="2589819"/>
                  <a:pt x="3245073" y="2622720"/>
                </a:cubicBezTo>
                <a:lnTo>
                  <a:pt x="3252960" y="2736087"/>
                </a:lnTo>
                <a:cubicBezTo>
                  <a:pt x="3245577" y="2772183"/>
                  <a:pt x="3230063" y="2856752"/>
                  <a:pt x="3218681" y="2902964"/>
                </a:cubicBezTo>
                <a:cubicBezTo>
                  <a:pt x="3212624" y="2927969"/>
                  <a:pt x="3209733" y="2973979"/>
                  <a:pt x="3203641" y="3008786"/>
                </a:cubicBezTo>
                <a:cubicBezTo>
                  <a:pt x="3197547" y="3043595"/>
                  <a:pt x="3186644" y="3093251"/>
                  <a:pt x="3182123" y="3111815"/>
                </a:cubicBezTo>
                <a:lnTo>
                  <a:pt x="3176517" y="3120169"/>
                </a:lnTo>
                <a:lnTo>
                  <a:pt x="3177035" y="3121646"/>
                </a:lnTo>
                <a:cubicBezTo>
                  <a:pt x="3177423" y="3127588"/>
                  <a:pt x="3176129" y="3130763"/>
                  <a:pt x="3174093" y="3132705"/>
                </a:cubicBezTo>
                <a:lnTo>
                  <a:pt x="3171045" y="3134220"/>
                </a:lnTo>
                <a:lnTo>
                  <a:pt x="3168274" y="3141524"/>
                </a:lnTo>
                <a:lnTo>
                  <a:pt x="3160781" y="3155149"/>
                </a:lnTo>
                <a:cubicBezTo>
                  <a:pt x="3160949" y="3156237"/>
                  <a:pt x="3161116" y="3157326"/>
                  <a:pt x="3161284" y="3158414"/>
                </a:cubicBezTo>
                <a:lnTo>
                  <a:pt x="3152950" y="3180080"/>
                </a:lnTo>
                <a:lnTo>
                  <a:pt x="3153739" y="3180719"/>
                </a:lnTo>
                <a:cubicBezTo>
                  <a:pt x="3155321" y="3182647"/>
                  <a:pt x="3156128" y="3184999"/>
                  <a:pt x="3155342" y="3188313"/>
                </a:cubicBezTo>
                <a:cubicBezTo>
                  <a:pt x="3169797" y="3188216"/>
                  <a:pt x="3159934" y="3192271"/>
                  <a:pt x="3156340" y="3202049"/>
                </a:cubicBezTo>
                <a:cubicBezTo>
                  <a:pt x="3177988" y="3204083"/>
                  <a:pt x="3159779" y="3228842"/>
                  <a:pt x="3169832" y="3237938"/>
                </a:cubicBezTo>
                <a:cubicBezTo>
                  <a:pt x="3166705" y="3245075"/>
                  <a:pt x="3163793" y="3252659"/>
                  <a:pt x="3161244" y="3260564"/>
                </a:cubicBezTo>
                <a:lnTo>
                  <a:pt x="3160005" y="3265314"/>
                </a:lnTo>
                <a:cubicBezTo>
                  <a:pt x="3160063" y="3265371"/>
                  <a:pt x="3160124" y="3265428"/>
                  <a:pt x="3160184" y="3265486"/>
                </a:cubicBezTo>
                <a:cubicBezTo>
                  <a:pt x="3160345" y="3266694"/>
                  <a:pt x="3160101" y="3268319"/>
                  <a:pt x="3159279" y="3270659"/>
                </a:cubicBezTo>
                <a:lnTo>
                  <a:pt x="3157747" y="3273971"/>
                </a:lnTo>
                <a:lnTo>
                  <a:pt x="3155343" y="3283185"/>
                </a:lnTo>
                <a:cubicBezTo>
                  <a:pt x="3155517" y="3284422"/>
                  <a:pt x="3155689" y="3285657"/>
                  <a:pt x="3155860" y="3286893"/>
                </a:cubicBezTo>
                <a:lnTo>
                  <a:pt x="3158001" y="3289146"/>
                </a:lnTo>
                <a:lnTo>
                  <a:pt x="3157508" y="3289877"/>
                </a:lnTo>
                <a:cubicBezTo>
                  <a:pt x="3151604" y="3294411"/>
                  <a:pt x="3144966" y="3293561"/>
                  <a:pt x="3159853" y="3309833"/>
                </a:cubicBezTo>
                <a:cubicBezTo>
                  <a:pt x="3149181" y="3321561"/>
                  <a:pt x="3158789" y="3329345"/>
                  <a:pt x="3157392" y="3351579"/>
                </a:cubicBezTo>
                <a:cubicBezTo>
                  <a:pt x="3148710" y="3357083"/>
                  <a:pt x="3149361" y="3365079"/>
                  <a:pt x="3152871" y="3374240"/>
                </a:cubicBezTo>
                <a:cubicBezTo>
                  <a:pt x="3148885" y="3383513"/>
                  <a:pt x="3145239" y="3392740"/>
                  <a:pt x="3142119" y="3402557"/>
                </a:cubicBezTo>
                <a:lnTo>
                  <a:pt x="3138061" y="3419585"/>
                </a:lnTo>
                <a:lnTo>
                  <a:pt x="3139796" y="3424940"/>
                </a:lnTo>
                <a:cubicBezTo>
                  <a:pt x="3142520" y="3434326"/>
                  <a:pt x="3143300" y="3443700"/>
                  <a:pt x="3137669" y="3463264"/>
                </a:cubicBezTo>
                <a:cubicBezTo>
                  <a:pt x="3147380" y="3480689"/>
                  <a:pt x="3167781" y="3490510"/>
                  <a:pt x="3168140" y="3518969"/>
                </a:cubicBezTo>
                <a:cubicBezTo>
                  <a:pt x="3159473" y="3545761"/>
                  <a:pt x="3191152" y="3574399"/>
                  <a:pt x="3179206" y="3607864"/>
                </a:cubicBezTo>
                <a:cubicBezTo>
                  <a:pt x="3176757" y="3619813"/>
                  <a:pt x="3181069" y="3654600"/>
                  <a:pt x="3189125" y="3659839"/>
                </a:cubicBezTo>
                <a:cubicBezTo>
                  <a:pt x="3191518" y="3666815"/>
                  <a:pt x="3189857" y="3675779"/>
                  <a:pt x="3198077" y="3677681"/>
                </a:cubicBezTo>
                <a:cubicBezTo>
                  <a:pt x="3208136" y="3681475"/>
                  <a:pt x="3196345" y="3709561"/>
                  <a:pt x="3207094" y="3703876"/>
                </a:cubicBezTo>
                <a:cubicBezTo>
                  <a:pt x="3199084" y="3723751"/>
                  <a:pt x="3220453" y="3734396"/>
                  <a:pt x="3227016" y="3748633"/>
                </a:cubicBezTo>
                <a:cubicBezTo>
                  <a:pt x="3218663" y="3764666"/>
                  <a:pt x="3240667" y="3778725"/>
                  <a:pt x="3246806" y="3811324"/>
                </a:cubicBezTo>
                <a:cubicBezTo>
                  <a:pt x="3237058" y="3829063"/>
                  <a:pt x="3251097" y="3833247"/>
                  <a:pt x="3239091" y="3865102"/>
                </a:cubicBezTo>
                <a:cubicBezTo>
                  <a:pt x="3240755" y="3865725"/>
                  <a:pt x="3242340" y="3866659"/>
                  <a:pt x="3243800" y="3867874"/>
                </a:cubicBezTo>
                <a:cubicBezTo>
                  <a:pt x="3252276" y="3874935"/>
                  <a:pt x="3254724" y="3889782"/>
                  <a:pt x="3249268" y="3901031"/>
                </a:cubicBezTo>
                <a:cubicBezTo>
                  <a:pt x="3234180" y="3950514"/>
                  <a:pt x="3270886" y="3938724"/>
                  <a:pt x="3271850" y="3976535"/>
                </a:cubicBezTo>
                <a:cubicBezTo>
                  <a:pt x="3275333" y="4018513"/>
                  <a:pt x="3265836" y="4033210"/>
                  <a:pt x="3253128" y="4091308"/>
                </a:cubicBezTo>
                <a:cubicBezTo>
                  <a:pt x="3262530" y="4093945"/>
                  <a:pt x="3263925" y="4100312"/>
                  <a:pt x="3261491" y="4112665"/>
                </a:cubicBezTo>
                <a:cubicBezTo>
                  <a:pt x="3263824" y="4132845"/>
                  <a:pt x="3285122" y="4124005"/>
                  <a:pt x="3275235" y="4148543"/>
                </a:cubicBezTo>
                <a:cubicBezTo>
                  <a:pt x="3282222" y="4163609"/>
                  <a:pt x="3300717" y="4191930"/>
                  <a:pt x="3303406" y="4203059"/>
                </a:cubicBezTo>
                <a:cubicBezTo>
                  <a:pt x="3307769" y="4216879"/>
                  <a:pt x="3289765" y="4198911"/>
                  <a:pt x="3291377" y="4215304"/>
                </a:cubicBezTo>
                <a:cubicBezTo>
                  <a:pt x="3295421" y="4234470"/>
                  <a:pt x="3290844" y="4240556"/>
                  <a:pt x="3303627" y="4247412"/>
                </a:cubicBezTo>
                <a:cubicBezTo>
                  <a:pt x="3300302" y="4270043"/>
                  <a:pt x="3313094" y="4269840"/>
                  <a:pt x="3323715" y="4295574"/>
                </a:cubicBezTo>
                <a:cubicBezTo>
                  <a:pt x="3318854" y="4309546"/>
                  <a:pt x="3323708" y="4317748"/>
                  <a:pt x="3331757" y="4324626"/>
                </a:cubicBezTo>
                <a:cubicBezTo>
                  <a:pt x="3334500" y="4352298"/>
                  <a:pt x="3348521" y="4373553"/>
                  <a:pt x="3357571" y="4402594"/>
                </a:cubicBezTo>
                <a:cubicBezTo>
                  <a:pt x="3395421" y="4440113"/>
                  <a:pt x="3406716" y="4492429"/>
                  <a:pt x="3416883" y="4511276"/>
                </a:cubicBezTo>
                <a:lnTo>
                  <a:pt x="3418568" y="4515669"/>
                </a:lnTo>
                <a:cubicBezTo>
                  <a:pt x="3418685" y="4519956"/>
                  <a:pt x="3418801" y="4524244"/>
                  <a:pt x="3418918" y="4528531"/>
                </a:cubicBezTo>
                <a:cubicBezTo>
                  <a:pt x="3418727" y="4530191"/>
                  <a:pt x="3418537" y="4531850"/>
                  <a:pt x="3418346" y="4533510"/>
                </a:cubicBezTo>
                <a:cubicBezTo>
                  <a:pt x="3418215" y="4536889"/>
                  <a:pt x="3418462" y="4539065"/>
                  <a:pt x="3419005" y="4540494"/>
                </a:cubicBezTo>
                <a:lnTo>
                  <a:pt x="3424268" y="4595886"/>
                </a:lnTo>
                <a:cubicBezTo>
                  <a:pt x="3429156" y="4624362"/>
                  <a:pt x="3443934" y="4682306"/>
                  <a:pt x="3448330" y="4711348"/>
                </a:cubicBezTo>
                <a:lnTo>
                  <a:pt x="3445621" y="4714874"/>
                </a:lnTo>
                <a:cubicBezTo>
                  <a:pt x="3444103" y="4718397"/>
                  <a:pt x="3443735" y="4723077"/>
                  <a:pt x="3445980" y="4730345"/>
                </a:cubicBezTo>
                <a:lnTo>
                  <a:pt x="3446976" y="4731926"/>
                </a:lnTo>
                <a:lnTo>
                  <a:pt x="3443720" y="4745408"/>
                </a:lnTo>
                <a:cubicBezTo>
                  <a:pt x="3444756" y="4771155"/>
                  <a:pt x="3455466" y="4843107"/>
                  <a:pt x="3453194" y="4886406"/>
                </a:cubicBezTo>
                <a:cubicBezTo>
                  <a:pt x="3454856" y="4906631"/>
                  <a:pt x="3481235" y="5008239"/>
                  <a:pt x="3455210" y="5025296"/>
                </a:cubicBezTo>
                <a:cubicBezTo>
                  <a:pt x="3442202" y="5116320"/>
                  <a:pt x="3464654" y="5119078"/>
                  <a:pt x="3462841" y="5211091"/>
                </a:cubicBezTo>
                <a:cubicBezTo>
                  <a:pt x="3469390" y="5269669"/>
                  <a:pt x="3462794" y="5327391"/>
                  <a:pt x="3469385" y="5356669"/>
                </a:cubicBezTo>
                <a:cubicBezTo>
                  <a:pt x="3471479" y="5361935"/>
                  <a:pt x="3474277" y="5366825"/>
                  <a:pt x="3477268" y="5371683"/>
                </a:cubicBezTo>
                <a:lnTo>
                  <a:pt x="3478824" y="5374232"/>
                </a:lnTo>
                <a:lnTo>
                  <a:pt x="3486664" y="5427532"/>
                </a:lnTo>
                <a:lnTo>
                  <a:pt x="3499845" y="5523238"/>
                </a:lnTo>
                <a:cubicBezTo>
                  <a:pt x="3496480" y="5535759"/>
                  <a:pt x="3498126" y="5574631"/>
                  <a:pt x="3505782" y="5582050"/>
                </a:cubicBezTo>
                <a:cubicBezTo>
                  <a:pt x="3507640" y="5590169"/>
                  <a:pt x="3505294" y="5599602"/>
                  <a:pt x="3513368" y="5603412"/>
                </a:cubicBezTo>
                <a:cubicBezTo>
                  <a:pt x="3518549" y="5620896"/>
                  <a:pt x="3530454" y="5660930"/>
                  <a:pt x="3536869" y="5686953"/>
                </a:cubicBezTo>
                <a:cubicBezTo>
                  <a:pt x="3527290" y="5702684"/>
                  <a:pt x="3548216" y="5722678"/>
                  <a:pt x="3551859" y="5759548"/>
                </a:cubicBezTo>
                <a:cubicBezTo>
                  <a:pt x="3540751" y="5776843"/>
                  <a:pt x="3554471" y="5784377"/>
                  <a:pt x="3540024" y="5816599"/>
                </a:cubicBezTo>
                <a:cubicBezTo>
                  <a:pt x="3541640" y="5817630"/>
                  <a:pt x="3543154" y="5818984"/>
                  <a:pt x="3544521" y="5820619"/>
                </a:cubicBezTo>
                <a:cubicBezTo>
                  <a:pt x="3552455" y="5830118"/>
                  <a:pt x="3553767" y="5846834"/>
                  <a:pt x="3547449" y="5857956"/>
                </a:cubicBezTo>
                <a:cubicBezTo>
                  <a:pt x="3528571" y="5908761"/>
                  <a:pt x="3532186" y="5952107"/>
                  <a:pt x="3530253" y="5993572"/>
                </a:cubicBezTo>
                <a:cubicBezTo>
                  <a:pt x="3530522" y="6040113"/>
                  <a:pt x="3553891" y="6005695"/>
                  <a:pt x="3536734" y="6066404"/>
                </a:cubicBezTo>
                <a:cubicBezTo>
                  <a:pt x="3545935" y="6071268"/>
                  <a:pt x="3546842" y="6078512"/>
                  <a:pt x="3543461" y="6091477"/>
                </a:cubicBezTo>
                <a:cubicBezTo>
                  <a:pt x="3549602" y="6107585"/>
                  <a:pt x="3568275" y="6137061"/>
                  <a:pt x="3573577" y="6163051"/>
                </a:cubicBezTo>
                <a:cubicBezTo>
                  <a:pt x="3577046" y="6182032"/>
                  <a:pt x="3572259" y="6223892"/>
                  <a:pt x="3575275" y="6247420"/>
                </a:cubicBezTo>
                <a:cubicBezTo>
                  <a:pt x="3570217" y="6271412"/>
                  <a:pt x="3583023" y="6273898"/>
                  <a:pt x="3591673" y="6304222"/>
                </a:cubicBezTo>
                <a:cubicBezTo>
                  <a:pt x="3585743" y="6318440"/>
                  <a:pt x="3589967" y="6328418"/>
                  <a:pt x="3597489" y="6337624"/>
                </a:cubicBezTo>
                <a:cubicBezTo>
                  <a:pt x="3598113" y="6368401"/>
                  <a:pt x="3610504" y="6394558"/>
                  <a:pt x="3617330" y="6428161"/>
                </a:cubicBezTo>
                <a:cubicBezTo>
                  <a:pt x="3612404" y="6466489"/>
                  <a:pt x="3633001" y="6482393"/>
                  <a:pt x="3640218" y="6518318"/>
                </a:cubicBezTo>
                <a:cubicBezTo>
                  <a:pt x="3625420" y="6557419"/>
                  <a:pt x="3668862" y="6537820"/>
                  <a:pt x="3670788" y="6568733"/>
                </a:cubicBezTo>
                <a:cubicBezTo>
                  <a:pt x="3659124" y="6621466"/>
                  <a:pt x="3685482" y="6565072"/>
                  <a:pt x="3687763" y="6643164"/>
                </a:cubicBezTo>
                <a:cubicBezTo>
                  <a:pt x="3685396" y="6647995"/>
                  <a:pt x="3689317" y="6656838"/>
                  <a:pt x="3693097" y="6655183"/>
                </a:cubicBezTo>
                <a:cubicBezTo>
                  <a:pt x="3693444" y="6672318"/>
                  <a:pt x="3690193" y="6715787"/>
                  <a:pt x="3689847" y="6745974"/>
                </a:cubicBezTo>
                <a:cubicBezTo>
                  <a:pt x="3689583" y="6773144"/>
                  <a:pt x="3690048" y="6817635"/>
                  <a:pt x="3691023" y="6836306"/>
                </a:cubicBezTo>
                <a:lnTo>
                  <a:pt x="3695699" y="6858001"/>
                </a:lnTo>
                <a:lnTo>
                  <a:pt x="0" y="6858000"/>
                </a:lnTo>
                <a:close/>
              </a:path>
            </a:pathLst>
          </a:custGeom>
        </p:spPr>
      </p:pic>
      <p:sp>
        <p:nvSpPr>
          <p:cNvPr id="7" name="TextBox 6">
            <a:extLst>
              <a:ext uri="{FF2B5EF4-FFF2-40B4-BE49-F238E27FC236}">
                <a16:creationId xmlns:a16="http://schemas.microsoft.com/office/drawing/2014/main" id="{A30D59F4-81EA-AB65-AD4C-7B95600359D7}"/>
              </a:ext>
            </a:extLst>
          </p:cNvPr>
          <p:cNvSpPr txBox="1"/>
          <p:nvPr/>
        </p:nvSpPr>
        <p:spPr>
          <a:xfrm>
            <a:off x="4198966" y="2147357"/>
            <a:ext cx="3810000" cy="2968928"/>
          </a:xfrm>
          <a:prstGeom prst="rect">
            <a:avLst/>
          </a:prstGeom>
        </p:spPr>
        <p:txBody>
          <a:bodyPr vert="horz" lIns="91440" tIns="45720" rIns="91440" bIns="45720" rtlCol="0">
            <a:normAutofit/>
          </a:bodyPr>
          <a:lstStyle/>
          <a:p>
            <a:pPr marL="342900" indent="-342900">
              <a:lnSpc>
                <a:spcPct val="90000"/>
              </a:lnSpc>
              <a:spcAft>
                <a:spcPts val="600"/>
              </a:spcAft>
              <a:buFont typeface="Arial" panose="020B0604020202020204" pitchFamily="34" charset="0"/>
              <a:buChar char="•"/>
            </a:pPr>
            <a:r>
              <a:rPr lang="en-US" altLang="en-US" sz="2400" dirty="0">
                <a:solidFill>
                  <a:schemeClr val="tx1">
                    <a:lumMod val="85000"/>
                    <a:lumOff val="15000"/>
                  </a:schemeClr>
                </a:solidFill>
              </a:rPr>
              <a:t>The Mast consists of: a metal I-beam, the drive mechanism to move and operate the tool, and the carriage.</a:t>
            </a:r>
          </a:p>
          <a:p>
            <a:pPr marL="342900" indent="-342900">
              <a:lnSpc>
                <a:spcPct val="90000"/>
              </a:lnSpc>
              <a:spcAft>
                <a:spcPts val="600"/>
              </a:spcAft>
              <a:buFont typeface="Arial" panose="020B0604020202020204" pitchFamily="34" charset="0"/>
              <a:buChar char="•"/>
            </a:pPr>
            <a:r>
              <a:rPr lang="en-US" altLang="en-US" sz="2400" dirty="0">
                <a:solidFill>
                  <a:schemeClr val="tx1">
                    <a:lumMod val="85000"/>
                    <a:lumOff val="15000"/>
                  </a:schemeClr>
                </a:solidFill>
              </a:rPr>
              <a:t>The Carriage is what the Baffle Bolt Tooling is attached to.</a:t>
            </a:r>
          </a:p>
          <a:p>
            <a:pPr indent="-228600">
              <a:lnSpc>
                <a:spcPct val="90000"/>
              </a:lnSpc>
              <a:spcAft>
                <a:spcPts val="600"/>
              </a:spcAft>
              <a:buFont typeface="Arial" panose="020B0604020202020204" pitchFamily="34" charset="0"/>
              <a:buChar char="•"/>
            </a:pPr>
            <a:endParaRPr lang="en-US" sz="2000" dirty="0">
              <a:solidFill>
                <a:schemeClr val="tx1">
                  <a:lumMod val="85000"/>
                  <a:lumOff val="15000"/>
                </a:schemeClr>
              </a:solidFill>
            </a:endParaRPr>
          </a:p>
        </p:txBody>
      </p:sp>
      <p:sp>
        <p:nvSpPr>
          <p:cNvPr id="13" name="TextBox 12">
            <a:extLst>
              <a:ext uri="{FF2B5EF4-FFF2-40B4-BE49-F238E27FC236}">
                <a16:creationId xmlns:a16="http://schemas.microsoft.com/office/drawing/2014/main" id="{32C16D0F-DEAC-06D8-55B5-006607B790EF}"/>
              </a:ext>
            </a:extLst>
          </p:cNvPr>
          <p:cNvSpPr txBox="1"/>
          <p:nvPr/>
        </p:nvSpPr>
        <p:spPr>
          <a:xfrm>
            <a:off x="2724731" y="4850178"/>
            <a:ext cx="1079625" cy="369332"/>
          </a:xfrm>
          <a:prstGeom prst="rect">
            <a:avLst/>
          </a:prstGeom>
          <a:solidFill>
            <a:schemeClr val="bg1"/>
          </a:solidFill>
        </p:spPr>
        <p:txBody>
          <a:bodyPr wrap="square" rtlCol="0">
            <a:spAutoFit/>
          </a:bodyPr>
          <a:lstStyle/>
          <a:p>
            <a:r>
              <a:rPr lang="en-US" dirty="0"/>
              <a:t>Vac Port</a:t>
            </a:r>
          </a:p>
        </p:txBody>
      </p:sp>
      <p:cxnSp>
        <p:nvCxnSpPr>
          <p:cNvPr id="16" name="Straight Arrow Connector 15">
            <a:extLst>
              <a:ext uri="{FF2B5EF4-FFF2-40B4-BE49-F238E27FC236}">
                <a16:creationId xmlns:a16="http://schemas.microsoft.com/office/drawing/2014/main" id="{F2C517C1-053F-8FFB-A075-154FDB05F0FE}"/>
              </a:ext>
            </a:extLst>
          </p:cNvPr>
          <p:cNvCxnSpPr>
            <a:cxnSpLocks/>
          </p:cNvCxnSpPr>
          <p:nvPr/>
        </p:nvCxnSpPr>
        <p:spPr>
          <a:xfrm>
            <a:off x="3160889" y="5836356"/>
            <a:ext cx="7180540" cy="0"/>
          </a:xfrm>
          <a:prstGeom prst="straightConnector1">
            <a:avLst/>
          </a:prstGeom>
          <a:ln w="57150">
            <a:solidFill>
              <a:schemeClr val="accent4">
                <a:lumMod val="60000"/>
                <a:lumOff val="4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8" name="TextBox 17">
            <a:extLst>
              <a:ext uri="{FF2B5EF4-FFF2-40B4-BE49-F238E27FC236}">
                <a16:creationId xmlns:a16="http://schemas.microsoft.com/office/drawing/2014/main" id="{F990EA13-BDD7-15D0-987E-F1EB6620F234}"/>
              </a:ext>
            </a:extLst>
          </p:cNvPr>
          <p:cNvSpPr txBox="1"/>
          <p:nvPr/>
        </p:nvSpPr>
        <p:spPr>
          <a:xfrm>
            <a:off x="946087" y="619292"/>
            <a:ext cx="1079625" cy="369332"/>
          </a:xfrm>
          <a:prstGeom prst="rect">
            <a:avLst/>
          </a:prstGeom>
          <a:solidFill>
            <a:schemeClr val="bg1"/>
          </a:solidFill>
        </p:spPr>
        <p:txBody>
          <a:bodyPr wrap="square" rtlCol="0">
            <a:spAutoFit/>
          </a:bodyPr>
          <a:lstStyle/>
          <a:p>
            <a:r>
              <a:rPr lang="en-US" dirty="0"/>
              <a:t>Carriage</a:t>
            </a:r>
          </a:p>
        </p:txBody>
      </p:sp>
      <p:sp>
        <p:nvSpPr>
          <p:cNvPr id="20" name="TextBox 19">
            <a:extLst>
              <a:ext uri="{FF2B5EF4-FFF2-40B4-BE49-F238E27FC236}">
                <a16:creationId xmlns:a16="http://schemas.microsoft.com/office/drawing/2014/main" id="{415D4BFD-10BD-77F4-C145-A69F17EA105F}"/>
              </a:ext>
            </a:extLst>
          </p:cNvPr>
          <p:cNvSpPr txBox="1"/>
          <p:nvPr/>
        </p:nvSpPr>
        <p:spPr>
          <a:xfrm>
            <a:off x="9037667" y="113560"/>
            <a:ext cx="944533" cy="369332"/>
          </a:xfrm>
          <a:prstGeom prst="rect">
            <a:avLst/>
          </a:prstGeom>
          <a:solidFill>
            <a:schemeClr val="bg1"/>
          </a:solidFill>
        </p:spPr>
        <p:txBody>
          <a:bodyPr wrap="square" rtlCol="0">
            <a:spAutoFit/>
          </a:bodyPr>
          <a:lstStyle/>
          <a:p>
            <a:pPr algn="ctr"/>
            <a:r>
              <a:rPr lang="en-US" dirty="0"/>
              <a:t>Mast</a:t>
            </a:r>
          </a:p>
        </p:txBody>
      </p:sp>
    </p:spTree>
    <p:extLst>
      <p:ext uri="{BB962C8B-B14F-4D97-AF65-F5344CB8AC3E}">
        <p14:creationId xmlns:p14="http://schemas.microsoft.com/office/powerpoint/2010/main" val="2219654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1A2E0A-9965-3F9F-81E3-3308FB10773A}"/>
              </a:ext>
            </a:extLst>
          </p:cNvPr>
          <p:cNvSpPr>
            <a:spLocks noGrp="1"/>
          </p:cNvSpPr>
          <p:nvPr>
            <p:ph type="title"/>
          </p:nvPr>
        </p:nvSpPr>
        <p:spPr>
          <a:xfrm>
            <a:off x="701094" y="294920"/>
            <a:ext cx="6002110" cy="1495425"/>
          </a:xfrm>
        </p:spPr>
        <p:txBody>
          <a:bodyPr vert="horz" lIns="91440" tIns="45720" rIns="91440" bIns="45720" rtlCol="0" anchor="ctr">
            <a:normAutofit/>
          </a:bodyPr>
          <a:lstStyle/>
          <a:p>
            <a:r>
              <a:rPr lang="en-US" sz="4000" b="1" dirty="0"/>
              <a:t>Mannheim Tool – Survey Points</a:t>
            </a:r>
          </a:p>
        </p:txBody>
      </p:sp>
      <p:sp>
        <p:nvSpPr>
          <p:cNvPr id="4" name="Text Placeholder 3">
            <a:extLst>
              <a:ext uri="{FF2B5EF4-FFF2-40B4-BE49-F238E27FC236}">
                <a16:creationId xmlns:a16="http://schemas.microsoft.com/office/drawing/2014/main" id="{91D1BE88-FE88-5598-B771-B1DFE6A01B0F}"/>
              </a:ext>
            </a:extLst>
          </p:cNvPr>
          <p:cNvSpPr>
            <a:spLocks noGrp="1"/>
          </p:cNvSpPr>
          <p:nvPr>
            <p:ph type="body" sz="half" idx="2"/>
          </p:nvPr>
        </p:nvSpPr>
        <p:spPr>
          <a:xfrm>
            <a:off x="239485" y="1858487"/>
            <a:ext cx="6633051" cy="4346370"/>
          </a:xfrm>
        </p:spPr>
        <p:txBody>
          <a:bodyPr vert="horz" lIns="91440" tIns="45720" rIns="91440" bIns="45720" rtlCol="0">
            <a:normAutofit lnSpcReduction="10000"/>
          </a:bodyPr>
          <a:lstStyle/>
          <a:p>
            <a:r>
              <a:rPr lang="en-US" sz="2400" b="1" dirty="0">
                <a:solidFill>
                  <a:schemeClr val="tx1"/>
                </a:solidFill>
              </a:rPr>
              <a:t>Vac Elbow </a:t>
            </a:r>
            <a:r>
              <a:rPr lang="en-US" sz="2400" dirty="0">
                <a:solidFill>
                  <a:schemeClr val="tx1"/>
                </a:solidFill>
              </a:rPr>
              <a:t>– on side of the carriage, natural location for fragments to get caught</a:t>
            </a:r>
          </a:p>
          <a:p>
            <a:r>
              <a:rPr lang="en-US" sz="2400" b="1" dirty="0">
                <a:solidFill>
                  <a:schemeClr val="tx1"/>
                </a:solidFill>
              </a:rPr>
              <a:t>Tool</a:t>
            </a:r>
            <a:r>
              <a:rPr lang="en-US" sz="2400" dirty="0">
                <a:solidFill>
                  <a:schemeClr val="tx1"/>
                </a:solidFill>
              </a:rPr>
              <a:t> – This is where the End Effectors will be installed/changed out.   Potential for there to be small fragments, especially from milling (FS-3) and counterbore cutting tool (FS-1).</a:t>
            </a:r>
          </a:p>
          <a:p>
            <a:r>
              <a:rPr lang="en-US" sz="2400" b="1" dirty="0">
                <a:solidFill>
                  <a:schemeClr val="tx1"/>
                </a:solidFill>
              </a:rPr>
              <a:t>Vac Suction </a:t>
            </a:r>
            <a:r>
              <a:rPr lang="en-US" sz="2400" dirty="0">
                <a:solidFill>
                  <a:schemeClr val="tx1"/>
                </a:solidFill>
              </a:rPr>
              <a:t>– Primary source of suction, this will capture the most of the foreign material generated during the project.</a:t>
            </a:r>
          </a:p>
          <a:p>
            <a:r>
              <a:rPr lang="en-US" sz="2400" b="1" dirty="0">
                <a:solidFill>
                  <a:schemeClr val="tx1"/>
                </a:solidFill>
              </a:rPr>
              <a:t>Pencil Vac </a:t>
            </a:r>
            <a:r>
              <a:rPr lang="en-US" sz="2400" dirty="0">
                <a:solidFill>
                  <a:schemeClr val="tx1"/>
                </a:solidFill>
              </a:rPr>
              <a:t>– vacuum suction can be diverted to pencil vac which will telescope out of the housing, into the hole to remove debris</a:t>
            </a:r>
          </a:p>
        </p:txBody>
      </p:sp>
      <p:sp>
        <p:nvSpPr>
          <p:cNvPr id="5" name="Footer Placeholder 4">
            <a:extLst>
              <a:ext uri="{FF2B5EF4-FFF2-40B4-BE49-F238E27FC236}">
                <a16:creationId xmlns:a16="http://schemas.microsoft.com/office/drawing/2014/main" id="{1F043D67-81B1-3926-F830-B5D89D5E7044}"/>
              </a:ext>
            </a:extLst>
          </p:cNvPr>
          <p:cNvSpPr>
            <a:spLocks noGrp="1"/>
          </p:cNvSpPr>
          <p:nvPr>
            <p:ph type="ftr" sz="quarter" idx="11"/>
          </p:nvPr>
        </p:nvSpPr>
        <p:spPr>
          <a:xfrm>
            <a:off x="3195473" y="6356350"/>
            <a:ext cx="3811437" cy="365125"/>
          </a:xfrm>
        </p:spPr>
        <p:txBody>
          <a:bodyPr vert="horz" lIns="91440" tIns="45720" rIns="91440" bIns="45720" rtlCol="0" anchor="ctr">
            <a:normAutofit/>
          </a:bodyPr>
          <a:lstStyle/>
          <a:p>
            <a:pPr algn="l">
              <a:spcAft>
                <a:spcPts val="600"/>
              </a:spcAft>
              <a:defRPr/>
            </a:pPr>
            <a:r>
              <a:rPr lang="en-US" kern="1200">
                <a:solidFill>
                  <a:prstClr val="black">
                    <a:tint val="75000"/>
                  </a:prstClr>
                </a:solidFill>
                <a:latin typeface="Calibri" panose="020F0502020204030204"/>
                <a:ea typeface="+mn-ea"/>
                <a:cs typeface="+mn-cs"/>
              </a:rPr>
              <a:t>PI-RPR-CNT-011L, Revision 0</a:t>
            </a:r>
          </a:p>
        </p:txBody>
      </p:sp>
      <p:sp>
        <p:nvSpPr>
          <p:cNvPr id="6" name="Slide Number Placeholder 5">
            <a:extLst>
              <a:ext uri="{FF2B5EF4-FFF2-40B4-BE49-F238E27FC236}">
                <a16:creationId xmlns:a16="http://schemas.microsoft.com/office/drawing/2014/main" id="{2B81A0F6-F677-D403-8BC1-E13669CEF67B}"/>
              </a:ext>
            </a:extLst>
          </p:cNvPr>
          <p:cNvSpPr>
            <a:spLocks noGrp="1"/>
          </p:cNvSpPr>
          <p:nvPr>
            <p:ph type="sldNum" sz="quarter" idx="12"/>
          </p:nvPr>
        </p:nvSpPr>
        <p:spPr/>
        <p:txBody>
          <a:bodyPr vert="horz" lIns="91440" tIns="45720" rIns="91440" bIns="45720" rtlCol="0" anchor="ctr">
            <a:normAutofit/>
          </a:bodyPr>
          <a:lstStyle/>
          <a:p>
            <a:pPr>
              <a:spcAft>
                <a:spcPts val="600"/>
              </a:spcAft>
              <a:defRPr/>
            </a:pPr>
            <a:fld id="{EFEFC74E-B5DB-4A99-9083-C62E9C3D8D43}" type="slidenum">
              <a:rPr lang="en-US">
                <a:solidFill>
                  <a:srgbClr val="FFFFFF"/>
                </a:solidFill>
                <a:latin typeface="Calibri" panose="020F0502020204030204"/>
              </a:rPr>
              <a:pPr>
                <a:spcAft>
                  <a:spcPts val="600"/>
                </a:spcAft>
                <a:defRPr/>
              </a:pPr>
              <a:t>13</a:t>
            </a:fld>
            <a:endParaRPr lang="en-US">
              <a:solidFill>
                <a:srgbClr val="FFFFFF"/>
              </a:solidFill>
              <a:latin typeface="Calibri" panose="020F0502020204030204"/>
            </a:endParaRPr>
          </a:p>
        </p:txBody>
      </p:sp>
      <p:pic>
        <p:nvPicPr>
          <p:cNvPr id="8" name="Picture 7" descr="A screen shot of a computer&#10;&#10;Description automatically generated">
            <a:extLst>
              <a:ext uri="{FF2B5EF4-FFF2-40B4-BE49-F238E27FC236}">
                <a16:creationId xmlns:a16="http://schemas.microsoft.com/office/drawing/2014/main" id="{0EB1E280-0ABD-9730-5BA9-CFB34053090C}"/>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7199440" y="10"/>
            <a:ext cx="4992560" cy="6857990"/>
          </a:xfrm>
          <a:prstGeom prst="rect">
            <a:avLst/>
          </a:prstGeom>
          <a:effectLst/>
        </p:spPr>
      </p:pic>
      <p:sp>
        <p:nvSpPr>
          <p:cNvPr id="9" name="TextBox 8">
            <a:extLst>
              <a:ext uri="{FF2B5EF4-FFF2-40B4-BE49-F238E27FC236}">
                <a16:creationId xmlns:a16="http://schemas.microsoft.com/office/drawing/2014/main" id="{1DE58119-28A5-32E1-7673-64F68AE7DDF9}"/>
              </a:ext>
            </a:extLst>
          </p:cNvPr>
          <p:cNvSpPr txBox="1"/>
          <p:nvPr/>
        </p:nvSpPr>
        <p:spPr>
          <a:xfrm>
            <a:off x="7382933" y="2867378"/>
            <a:ext cx="1591733" cy="369332"/>
          </a:xfrm>
          <a:prstGeom prst="rect">
            <a:avLst/>
          </a:prstGeom>
          <a:noFill/>
        </p:spPr>
        <p:txBody>
          <a:bodyPr wrap="square" rtlCol="0">
            <a:spAutoFit/>
          </a:bodyPr>
          <a:lstStyle/>
          <a:p>
            <a:r>
              <a:rPr lang="en-US" b="1" dirty="0">
                <a:solidFill>
                  <a:schemeClr val="bg1"/>
                </a:solidFill>
              </a:rPr>
              <a:t>Vac Elbow</a:t>
            </a:r>
          </a:p>
        </p:txBody>
      </p:sp>
      <p:sp>
        <p:nvSpPr>
          <p:cNvPr id="10" name="TextBox 9">
            <a:extLst>
              <a:ext uri="{FF2B5EF4-FFF2-40B4-BE49-F238E27FC236}">
                <a16:creationId xmlns:a16="http://schemas.microsoft.com/office/drawing/2014/main" id="{D1722652-D62C-9D7D-7110-2E31CB69F5BF}"/>
              </a:ext>
            </a:extLst>
          </p:cNvPr>
          <p:cNvSpPr txBox="1"/>
          <p:nvPr/>
        </p:nvSpPr>
        <p:spPr>
          <a:xfrm>
            <a:off x="10129462" y="3993767"/>
            <a:ext cx="1591733" cy="369332"/>
          </a:xfrm>
          <a:prstGeom prst="rect">
            <a:avLst/>
          </a:prstGeom>
          <a:noFill/>
        </p:spPr>
        <p:txBody>
          <a:bodyPr wrap="square" rtlCol="0">
            <a:spAutoFit/>
          </a:bodyPr>
          <a:lstStyle/>
          <a:p>
            <a:r>
              <a:rPr lang="en-US" b="1" dirty="0">
                <a:solidFill>
                  <a:schemeClr val="bg1"/>
                </a:solidFill>
              </a:rPr>
              <a:t>Tool</a:t>
            </a:r>
          </a:p>
        </p:txBody>
      </p:sp>
      <p:sp>
        <p:nvSpPr>
          <p:cNvPr id="11" name="TextBox 10">
            <a:extLst>
              <a:ext uri="{FF2B5EF4-FFF2-40B4-BE49-F238E27FC236}">
                <a16:creationId xmlns:a16="http://schemas.microsoft.com/office/drawing/2014/main" id="{F4FF3B53-45A2-8FE5-A58E-3E203ADF9E42}"/>
              </a:ext>
            </a:extLst>
          </p:cNvPr>
          <p:cNvSpPr txBox="1"/>
          <p:nvPr/>
        </p:nvSpPr>
        <p:spPr>
          <a:xfrm>
            <a:off x="9324444" y="4789243"/>
            <a:ext cx="1591733" cy="369332"/>
          </a:xfrm>
          <a:prstGeom prst="rect">
            <a:avLst/>
          </a:prstGeom>
          <a:noFill/>
        </p:spPr>
        <p:txBody>
          <a:bodyPr wrap="square" rtlCol="0">
            <a:spAutoFit/>
          </a:bodyPr>
          <a:lstStyle/>
          <a:p>
            <a:r>
              <a:rPr lang="en-US" b="1" dirty="0">
                <a:solidFill>
                  <a:schemeClr val="bg1"/>
                </a:solidFill>
              </a:rPr>
              <a:t>Vac Suction</a:t>
            </a:r>
          </a:p>
        </p:txBody>
      </p:sp>
      <p:sp>
        <p:nvSpPr>
          <p:cNvPr id="12" name="TextBox 11">
            <a:extLst>
              <a:ext uri="{FF2B5EF4-FFF2-40B4-BE49-F238E27FC236}">
                <a16:creationId xmlns:a16="http://schemas.microsoft.com/office/drawing/2014/main" id="{E421CB66-661F-106D-A709-FAEFF29B7FF0}"/>
              </a:ext>
            </a:extLst>
          </p:cNvPr>
          <p:cNvSpPr txBox="1"/>
          <p:nvPr/>
        </p:nvSpPr>
        <p:spPr>
          <a:xfrm>
            <a:off x="11096503" y="5113575"/>
            <a:ext cx="1591733" cy="369332"/>
          </a:xfrm>
          <a:prstGeom prst="rect">
            <a:avLst/>
          </a:prstGeom>
          <a:noFill/>
        </p:spPr>
        <p:txBody>
          <a:bodyPr wrap="square" rtlCol="0">
            <a:spAutoFit/>
          </a:bodyPr>
          <a:lstStyle/>
          <a:p>
            <a:r>
              <a:rPr lang="en-US" b="1" dirty="0">
                <a:solidFill>
                  <a:schemeClr val="bg1"/>
                </a:solidFill>
              </a:rPr>
              <a:t>Pencil Vac</a:t>
            </a:r>
          </a:p>
        </p:txBody>
      </p:sp>
      <p:cxnSp>
        <p:nvCxnSpPr>
          <p:cNvPr id="15" name="Straight Arrow Connector 14">
            <a:extLst>
              <a:ext uri="{FF2B5EF4-FFF2-40B4-BE49-F238E27FC236}">
                <a16:creationId xmlns:a16="http://schemas.microsoft.com/office/drawing/2014/main" id="{90AC4100-F1FC-9DEA-C8D6-E7EA0D402372}"/>
              </a:ext>
            </a:extLst>
          </p:cNvPr>
          <p:cNvCxnSpPr>
            <a:cxnSpLocks/>
          </p:cNvCxnSpPr>
          <p:nvPr/>
        </p:nvCxnSpPr>
        <p:spPr>
          <a:xfrm>
            <a:off x="7563556" y="3236710"/>
            <a:ext cx="451555" cy="635379"/>
          </a:xfrm>
          <a:prstGeom prst="straightConnector1">
            <a:avLst/>
          </a:prstGeom>
          <a:ln w="57150">
            <a:solidFill>
              <a:schemeClr val="accent4">
                <a:lumMod val="40000"/>
                <a:lumOff val="6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a:extLst>
              <a:ext uri="{FF2B5EF4-FFF2-40B4-BE49-F238E27FC236}">
                <a16:creationId xmlns:a16="http://schemas.microsoft.com/office/drawing/2014/main" id="{27091AA3-4160-0491-80E8-AFC66CFE531A}"/>
              </a:ext>
            </a:extLst>
          </p:cNvPr>
          <p:cNvCxnSpPr>
            <a:cxnSpLocks/>
          </p:cNvCxnSpPr>
          <p:nvPr/>
        </p:nvCxnSpPr>
        <p:spPr>
          <a:xfrm>
            <a:off x="10769600" y="4269584"/>
            <a:ext cx="951595" cy="495814"/>
          </a:xfrm>
          <a:prstGeom prst="straightConnector1">
            <a:avLst/>
          </a:prstGeom>
          <a:ln w="57150">
            <a:solidFill>
              <a:schemeClr val="accent4">
                <a:lumMod val="40000"/>
                <a:lumOff val="6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a:extLst>
              <a:ext uri="{FF2B5EF4-FFF2-40B4-BE49-F238E27FC236}">
                <a16:creationId xmlns:a16="http://schemas.microsoft.com/office/drawing/2014/main" id="{0DCEA835-0B17-0031-FAC8-10E4D3E794F7}"/>
              </a:ext>
            </a:extLst>
          </p:cNvPr>
          <p:cNvCxnSpPr>
            <a:cxnSpLocks/>
          </p:cNvCxnSpPr>
          <p:nvPr/>
        </p:nvCxnSpPr>
        <p:spPr>
          <a:xfrm>
            <a:off x="9913781" y="5143027"/>
            <a:ext cx="855819" cy="888991"/>
          </a:xfrm>
          <a:prstGeom prst="straightConnector1">
            <a:avLst/>
          </a:prstGeom>
          <a:ln w="57150">
            <a:solidFill>
              <a:schemeClr val="accent4">
                <a:lumMod val="40000"/>
                <a:lumOff val="6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68E00501-08A1-C2DB-0238-990166C6BEBF}"/>
              </a:ext>
            </a:extLst>
          </p:cNvPr>
          <p:cNvCxnSpPr>
            <a:cxnSpLocks/>
          </p:cNvCxnSpPr>
          <p:nvPr/>
        </p:nvCxnSpPr>
        <p:spPr>
          <a:xfrm>
            <a:off x="11721195" y="5423590"/>
            <a:ext cx="0" cy="539583"/>
          </a:xfrm>
          <a:prstGeom prst="straightConnector1">
            <a:avLst/>
          </a:prstGeom>
          <a:ln w="57150">
            <a:solidFill>
              <a:schemeClr val="accent4">
                <a:lumMod val="40000"/>
                <a:lumOff val="60000"/>
              </a:schemeClr>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6146212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EC7D58-ADDA-40E2-BD49-0E64D56DE6B6}"/>
              </a:ext>
            </a:extLst>
          </p:cNvPr>
          <p:cNvSpPr>
            <a:spLocks noGrp="1"/>
          </p:cNvSpPr>
          <p:nvPr>
            <p:ph type="title"/>
          </p:nvPr>
        </p:nvSpPr>
        <p:spPr>
          <a:xfrm>
            <a:off x="6739128" y="638089"/>
            <a:ext cx="4818888" cy="1476801"/>
          </a:xfrm>
        </p:spPr>
        <p:txBody>
          <a:bodyPr vert="horz" lIns="91440" tIns="45720" rIns="91440" bIns="45720" rtlCol="0" anchor="b">
            <a:normAutofit/>
          </a:bodyPr>
          <a:lstStyle/>
          <a:p>
            <a:r>
              <a:rPr lang="en-US" sz="5000" b="1" kern="1200" dirty="0">
                <a:solidFill>
                  <a:schemeClr val="tx1"/>
                </a:solidFill>
                <a:latin typeface="+mj-lt"/>
                <a:ea typeface="+mj-ea"/>
                <a:cs typeface="+mj-cs"/>
              </a:rPr>
              <a:t>Mechanical Work Bridge (MWB)</a:t>
            </a:r>
          </a:p>
        </p:txBody>
      </p:sp>
      <p:pic>
        <p:nvPicPr>
          <p:cNvPr id="7" name="Content Placeholder 6">
            <a:extLst>
              <a:ext uri="{FF2B5EF4-FFF2-40B4-BE49-F238E27FC236}">
                <a16:creationId xmlns:a16="http://schemas.microsoft.com/office/drawing/2014/main" id="{C0B1E1F4-3AE5-871A-BE67-077D4FD8AD14}"/>
              </a:ext>
            </a:extLst>
          </p:cNvPr>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a:off x="1268730" y="640080"/>
            <a:ext cx="4183380" cy="5577840"/>
          </a:xfrm>
          <a:prstGeom prst="rect">
            <a:avLst/>
          </a:prstGeom>
        </p:spPr>
      </p:pic>
      <p:sp>
        <p:nvSpPr>
          <p:cNvPr id="8" name="TextBox 7">
            <a:extLst>
              <a:ext uri="{FF2B5EF4-FFF2-40B4-BE49-F238E27FC236}">
                <a16:creationId xmlns:a16="http://schemas.microsoft.com/office/drawing/2014/main" id="{F0504A54-8A18-A0ED-3F37-7660A31CA792}"/>
              </a:ext>
            </a:extLst>
          </p:cNvPr>
          <p:cNvSpPr txBox="1"/>
          <p:nvPr/>
        </p:nvSpPr>
        <p:spPr>
          <a:xfrm>
            <a:off x="6641156" y="3131017"/>
            <a:ext cx="4818888" cy="1355427"/>
          </a:xfrm>
          <a:prstGeom prst="rect">
            <a:avLst/>
          </a:prstGeom>
        </p:spPr>
        <p:txBody>
          <a:bodyPr vert="horz" lIns="91440" tIns="45720" rIns="91440" bIns="45720" rtlCol="0" anchor="t">
            <a:normAutofit/>
          </a:bodyPr>
          <a:lstStyle/>
          <a:p>
            <a:pPr>
              <a:lnSpc>
                <a:spcPct val="90000"/>
              </a:lnSpc>
              <a:spcAft>
                <a:spcPts val="600"/>
              </a:spcAft>
            </a:pPr>
            <a:r>
              <a:rPr lang="en-US" sz="2800" dirty="0"/>
              <a:t>The Mast will be mounted on the Mechanical Work Bridge</a:t>
            </a:r>
          </a:p>
        </p:txBody>
      </p:sp>
      <p:sp>
        <p:nvSpPr>
          <p:cNvPr id="4" name="Footer Placeholder 3">
            <a:extLst>
              <a:ext uri="{FF2B5EF4-FFF2-40B4-BE49-F238E27FC236}">
                <a16:creationId xmlns:a16="http://schemas.microsoft.com/office/drawing/2014/main" id="{90C5663B-274D-2A46-A6A6-799954FDAB8B}"/>
              </a:ext>
            </a:extLst>
          </p:cNvPr>
          <p:cNvSpPr>
            <a:spLocks noGrp="1"/>
          </p:cNvSpPr>
          <p:nvPr>
            <p:ph type="ftr" sz="quarter" idx="11"/>
          </p:nvPr>
        </p:nvSpPr>
        <p:spPr>
          <a:xfrm>
            <a:off x="4038600" y="6356350"/>
            <a:ext cx="4114800" cy="365125"/>
          </a:xfrm>
        </p:spPr>
        <p:txBody>
          <a:bodyPr vert="horz" lIns="91440" tIns="45720" rIns="91440" bIns="45720" rtlCol="0" anchor="ctr">
            <a:normAutofit/>
          </a:bodyPr>
          <a:lstStyle/>
          <a:p>
            <a:pPr>
              <a:spcAft>
                <a:spcPts val="600"/>
              </a:spcAft>
            </a:pPr>
            <a:r>
              <a:rPr lang="en-US" kern="1200">
                <a:solidFill>
                  <a:schemeClr val="tx1">
                    <a:tint val="75000"/>
                  </a:schemeClr>
                </a:solidFill>
                <a:latin typeface="+mn-lt"/>
                <a:ea typeface="+mn-ea"/>
                <a:cs typeface="+mn-cs"/>
              </a:rPr>
              <a:t>PI-RPR-CNT-011L, Revision 0</a:t>
            </a:r>
          </a:p>
        </p:txBody>
      </p:sp>
      <p:sp>
        <p:nvSpPr>
          <p:cNvPr id="5" name="Slide Number Placeholder 4">
            <a:extLst>
              <a:ext uri="{FF2B5EF4-FFF2-40B4-BE49-F238E27FC236}">
                <a16:creationId xmlns:a16="http://schemas.microsoft.com/office/drawing/2014/main" id="{56A7B847-BA09-2106-7B53-876C08B38AFC}"/>
              </a:ext>
            </a:extLst>
          </p:cNvPr>
          <p:cNvSpPr>
            <a:spLocks noGrp="1"/>
          </p:cNvSpPr>
          <p:nvPr>
            <p:ph type="sldNum" sz="quarter" idx="12"/>
          </p:nvPr>
        </p:nvSpPr>
        <p:spPr>
          <a:xfrm>
            <a:off x="8610600" y="6356350"/>
            <a:ext cx="2743200" cy="365125"/>
          </a:xfrm>
        </p:spPr>
        <p:txBody>
          <a:bodyPr vert="horz" lIns="91440" tIns="45720" rIns="91440" bIns="45720" rtlCol="0" anchor="ctr">
            <a:normAutofit/>
          </a:bodyPr>
          <a:lstStyle/>
          <a:p>
            <a:pPr>
              <a:spcAft>
                <a:spcPts val="600"/>
              </a:spcAft>
            </a:pPr>
            <a:fld id="{EFEFC74E-B5DB-4A99-9083-C62E9C3D8D43}" type="slidenum">
              <a:rPr lang="en-US"/>
              <a:pPr>
                <a:spcAft>
                  <a:spcPts val="600"/>
                </a:spcAft>
              </a:pPr>
              <a:t>14</a:t>
            </a:fld>
            <a:endParaRPr lang="en-US"/>
          </a:p>
        </p:txBody>
      </p:sp>
    </p:spTree>
    <p:extLst>
      <p:ext uri="{BB962C8B-B14F-4D97-AF65-F5344CB8AC3E}">
        <p14:creationId xmlns:p14="http://schemas.microsoft.com/office/powerpoint/2010/main" val="403777040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43A00F-8E74-5D4D-9BF8-C21BD9427BE1}"/>
              </a:ext>
            </a:extLst>
          </p:cNvPr>
          <p:cNvSpPr>
            <a:spLocks noGrp="1"/>
          </p:cNvSpPr>
          <p:nvPr>
            <p:ph type="title"/>
          </p:nvPr>
        </p:nvSpPr>
        <p:spPr>
          <a:xfrm>
            <a:off x="838200" y="365125"/>
            <a:ext cx="10515600" cy="1192741"/>
          </a:xfrm>
        </p:spPr>
        <p:txBody>
          <a:bodyPr/>
          <a:lstStyle/>
          <a:p>
            <a:r>
              <a:rPr lang="en-US"/>
              <a:t>Radiological Considerations</a:t>
            </a:r>
            <a:endParaRPr lang="en-US" dirty="0"/>
          </a:p>
        </p:txBody>
      </p:sp>
      <p:sp>
        <p:nvSpPr>
          <p:cNvPr id="3" name="Footer Placeholder 2">
            <a:extLst>
              <a:ext uri="{FF2B5EF4-FFF2-40B4-BE49-F238E27FC236}">
                <a16:creationId xmlns:a16="http://schemas.microsoft.com/office/drawing/2014/main" id="{DC7EB3CD-2710-6455-D2BF-0AD70D99BD21}"/>
              </a:ext>
            </a:extLst>
          </p:cNvPr>
          <p:cNvSpPr>
            <a:spLocks noGrp="1"/>
          </p:cNvSpPr>
          <p:nvPr>
            <p:ph type="ftr" sz="quarter" idx="11"/>
          </p:nvPr>
        </p:nvSpPr>
        <p:spPr/>
        <p:txBody>
          <a:bodyPr/>
          <a:lstStyle/>
          <a:p>
            <a:r>
              <a:rPr lang="en-US"/>
              <a:t>PI-RPR-CNT-011L, Revision 0</a:t>
            </a:r>
          </a:p>
        </p:txBody>
      </p:sp>
      <p:sp>
        <p:nvSpPr>
          <p:cNvPr id="4" name="Slide Number Placeholder 3">
            <a:extLst>
              <a:ext uri="{FF2B5EF4-FFF2-40B4-BE49-F238E27FC236}">
                <a16:creationId xmlns:a16="http://schemas.microsoft.com/office/drawing/2014/main" id="{31D018A1-FEE0-D108-10F8-68B493497E37}"/>
              </a:ext>
            </a:extLst>
          </p:cNvPr>
          <p:cNvSpPr>
            <a:spLocks noGrp="1"/>
          </p:cNvSpPr>
          <p:nvPr>
            <p:ph type="sldNum" sz="quarter" idx="12"/>
          </p:nvPr>
        </p:nvSpPr>
        <p:spPr/>
        <p:txBody>
          <a:bodyPr/>
          <a:lstStyle/>
          <a:p>
            <a:fld id="{EFEFC74E-B5DB-4A99-9083-C62E9C3D8D43}" type="slidenum">
              <a:rPr lang="en-US" smtClean="0"/>
              <a:t>15</a:t>
            </a:fld>
            <a:endParaRPr lang="en-US"/>
          </a:p>
        </p:txBody>
      </p:sp>
      <p:sp>
        <p:nvSpPr>
          <p:cNvPr id="5" name="TextBox 4">
            <a:extLst>
              <a:ext uri="{FF2B5EF4-FFF2-40B4-BE49-F238E27FC236}">
                <a16:creationId xmlns:a16="http://schemas.microsoft.com/office/drawing/2014/main" id="{1F5BAA8C-84E0-0188-53D4-AA029F5076D5}"/>
              </a:ext>
            </a:extLst>
          </p:cNvPr>
          <p:cNvSpPr txBox="1"/>
          <p:nvPr/>
        </p:nvSpPr>
        <p:spPr>
          <a:xfrm>
            <a:off x="838200" y="2020723"/>
            <a:ext cx="10515600" cy="4154984"/>
          </a:xfrm>
          <a:prstGeom prst="rect">
            <a:avLst/>
          </a:prstGeom>
          <a:noFill/>
        </p:spPr>
        <p:txBody>
          <a:bodyPr wrap="square" rtlCol="0">
            <a:spAutoFit/>
          </a:bodyPr>
          <a:lstStyle/>
          <a:p>
            <a:r>
              <a:rPr lang="en-US" sz="2400" dirty="0"/>
              <a:t>Dose rates taken on the core barrel at other plants, in the areas of the baffle bolts, have been measured to exceed 100,000 Rem/hr.</a:t>
            </a:r>
          </a:p>
          <a:p>
            <a:endParaRPr lang="en-US" sz="2400" dirty="0"/>
          </a:p>
          <a:p>
            <a:r>
              <a:rPr lang="en-US" sz="2400" dirty="0"/>
              <a:t>There has been a history of issues with DRP’s in and around the work areas, including most of the personnel contaminations associated with Baffle Bolt work.</a:t>
            </a:r>
          </a:p>
          <a:p>
            <a:endParaRPr lang="en-US" sz="2400" kern="1600" dirty="0">
              <a:effectLst/>
              <a:latin typeface="Arial" panose="020B0604020202020204" pitchFamily="34" charset="0"/>
              <a:ea typeface="Times New Roman" panose="02020603050405020304" pitchFamily="18" charset="0"/>
              <a:cs typeface="Times New Roman" panose="02020603050405020304" pitchFamily="18" charset="0"/>
            </a:endParaRPr>
          </a:p>
          <a:p>
            <a:r>
              <a:rPr lang="en-US" sz="2400" dirty="0"/>
              <a:t>Several items have been determined to have dose rates that will prohibit them from being removed from the Rx Cavity.  These items will be placed in underwater debris canisters and moved to the SFP via the Fuel Transfer System.</a:t>
            </a:r>
            <a:endParaRPr lang="en-US" dirty="0"/>
          </a:p>
        </p:txBody>
      </p:sp>
    </p:spTree>
    <p:extLst>
      <p:ext uri="{BB962C8B-B14F-4D97-AF65-F5344CB8AC3E}">
        <p14:creationId xmlns:p14="http://schemas.microsoft.com/office/powerpoint/2010/main" val="171128872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C44FFF-3085-BA44-CD5A-F9F14EC39896}"/>
              </a:ext>
            </a:extLst>
          </p:cNvPr>
          <p:cNvSpPr>
            <a:spLocks noGrp="1"/>
          </p:cNvSpPr>
          <p:nvPr>
            <p:ph type="title"/>
          </p:nvPr>
        </p:nvSpPr>
        <p:spPr/>
        <p:txBody>
          <a:bodyPr>
            <a:normAutofit/>
          </a:bodyPr>
          <a:lstStyle/>
          <a:p>
            <a:r>
              <a:rPr lang="en-US" dirty="0"/>
              <a:t>Expected Radiological Conditions:</a:t>
            </a:r>
            <a:br>
              <a:rPr lang="en-US" dirty="0"/>
            </a:br>
            <a:endParaRPr lang="en-US" dirty="0"/>
          </a:p>
        </p:txBody>
      </p:sp>
      <p:sp>
        <p:nvSpPr>
          <p:cNvPr id="3" name="Footer Placeholder 2">
            <a:extLst>
              <a:ext uri="{FF2B5EF4-FFF2-40B4-BE49-F238E27FC236}">
                <a16:creationId xmlns:a16="http://schemas.microsoft.com/office/drawing/2014/main" id="{A27F2E27-BF1F-5506-4B87-DEB3EC5FD580}"/>
              </a:ext>
            </a:extLst>
          </p:cNvPr>
          <p:cNvSpPr>
            <a:spLocks noGrp="1"/>
          </p:cNvSpPr>
          <p:nvPr>
            <p:ph type="ftr" sz="quarter" idx="11"/>
          </p:nvPr>
        </p:nvSpPr>
        <p:spPr/>
        <p:txBody>
          <a:bodyPr/>
          <a:lstStyle/>
          <a:p>
            <a:r>
              <a:rPr lang="en-US"/>
              <a:t>PI-RPR-CNT-011L, Revision 0</a:t>
            </a:r>
          </a:p>
        </p:txBody>
      </p:sp>
      <p:sp>
        <p:nvSpPr>
          <p:cNvPr id="4" name="Slide Number Placeholder 3">
            <a:extLst>
              <a:ext uri="{FF2B5EF4-FFF2-40B4-BE49-F238E27FC236}">
                <a16:creationId xmlns:a16="http://schemas.microsoft.com/office/drawing/2014/main" id="{CD5DD72A-C89F-B880-04AC-4DAE2FFA5EB0}"/>
              </a:ext>
            </a:extLst>
          </p:cNvPr>
          <p:cNvSpPr>
            <a:spLocks noGrp="1"/>
          </p:cNvSpPr>
          <p:nvPr>
            <p:ph type="sldNum" sz="quarter" idx="12"/>
          </p:nvPr>
        </p:nvSpPr>
        <p:spPr/>
        <p:txBody>
          <a:bodyPr/>
          <a:lstStyle/>
          <a:p>
            <a:fld id="{EFEFC74E-B5DB-4A99-9083-C62E9C3D8D43}" type="slidenum">
              <a:rPr lang="en-US" smtClean="0"/>
              <a:t>16</a:t>
            </a:fld>
            <a:endParaRPr lang="en-US"/>
          </a:p>
        </p:txBody>
      </p:sp>
      <p:sp>
        <p:nvSpPr>
          <p:cNvPr id="5" name="TextBox 4">
            <a:extLst>
              <a:ext uri="{FF2B5EF4-FFF2-40B4-BE49-F238E27FC236}">
                <a16:creationId xmlns:a16="http://schemas.microsoft.com/office/drawing/2014/main" id="{217A8382-2369-7013-6A49-27077743DC42}"/>
              </a:ext>
            </a:extLst>
          </p:cNvPr>
          <p:cNvSpPr txBox="1"/>
          <p:nvPr/>
        </p:nvSpPr>
        <p:spPr>
          <a:xfrm>
            <a:off x="511505" y="1737360"/>
            <a:ext cx="11168989" cy="4467057"/>
          </a:xfrm>
          <a:prstGeom prst="rect">
            <a:avLst/>
          </a:prstGeom>
          <a:noFill/>
        </p:spPr>
        <p:txBody>
          <a:bodyPr wrap="square" rtlCol="0">
            <a:spAutoFit/>
          </a:bodyPr>
          <a:lstStyle/>
          <a:p>
            <a:pPr marL="342900" indent="-342900">
              <a:lnSpc>
                <a:spcPct val="150000"/>
              </a:lnSpc>
              <a:buFont typeface="Wingdings" panose="05000000000000000000" pitchFamily="2" charset="2"/>
              <a:buChar char="Ø"/>
            </a:pPr>
            <a:r>
              <a:rPr lang="en-US" sz="2400" dirty="0"/>
              <a:t>Dose Rate on Bridge – 2 – 6 </a:t>
            </a:r>
            <a:r>
              <a:rPr lang="en-US" sz="2400" dirty="0" err="1"/>
              <a:t>mr</a:t>
            </a:r>
            <a:r>
              <a:rPr lang="en-US" sz="2400" dirty="0"/>
              <a:t>/</a:t>
            </a:r>
            <a:r>
              <a:rPr lang="en-US" sz="2400" dirty="0" err="1"/>
              <a:t>hr</a:t>
            </a:r>
            <a:r>
              <a:rPr lang="en-US" sz="2400" dirty="0"/>
              <a:t> </a:t>
            </a:r>
          </a:p>
          <a:p>
            <a:pPr marL="342900" indent="-342900">
              <a:lnSpc>
                <a:spcPct val="150000"/>
              </a:lnSpc>
              <a:buFont typeface="Wingdings" panose="05000000000000000000" pitchFamily="2" charset="2"/>
              <a:buChar char="Ø"/>
            </a:pPr>
            <a:r>
              <a:rPr lang="en-US" sz="2400" dirty="0"/>
              <a:t>Tooling prior to rinse or hydrolase – up to 10 Rem/</a:t>
            </a:r>
            <a:r>
              <a:rPr lang="en-US" sz="2400" dirty="0" err="1"/>
              <a:t>hr</a:t>
            </a:r>
            <a:endParaRPr lang="en-US" sz="2400" dirty="0"/>
          </a:p>
          <a:p>
            <a:pPr marL="342900" indent="-342900">
              <a:lnSpc>
                <a:spcPct val="150000"/>
              </a:lnSpc>
              <a:buFont typeface="Wingdings" panose="05000000000000000000" pitchFamily="2" charset="2"/>
              <a:buChar char="Ø"/>
            </a:pPr>
            <a:r>
              <a:rPr lang="en-US" sz="2400" dirty="0"/>
              <a:t>Tooling when removed from the water – 40 – 800 </a:t>
            </a:r>
            <a:r>
              <a:rPr lang="en-US" sz="2400" dirty="0" err="1"/>
              <a:t>mr</a:t>
            </a:r>
            <a:r>
              <a:rPr lang="en-US" sz="2400" dirty="0"/>
              <a:t>/</a:t>
            </a:r>
            <a:r>
              <a:rPr lang="en-US" sz="2400" dirty="0" err="1"/>
              <a:t>hr</a:t>
            </a:r>
            <a:r>
              <a:rPr lang="en-US" sz="2400" dirty="0"/>
              <a:t> general area </a:t>
            </a:r>
          </a:p>
          <a:p>
            <a:pPr marL="342900" indent="-342900">
              <a:lnSpc>
                <a:spcPct val="150000"/>
              </a:lnSpc>
              <a:buFont typeface="Wingdings" panose="05000000000000000000" pitchFamily="2" charset="2"/>
              <a:buChar char="Ø"/>
            </a:pPr>
            <a:r>
              <a:rPr lang="en-US" sz="2400" dirty="0"/>
              <a:t>Tools will be rinsed or </a:t>
            </a:r>
            <a:r>
              <a:rPr lang="en-US" sz="2400" dirty="0" err="1"/>
              <a:t>hydrolazed</a:t>
            </a:r>
            <a:r>
              <a:rPr lang="en-US" sz="2400" dirty="0"/>
              <a:t> under water prior to being surveyed</a:t>
            </a:r>
          </a:p>
          <a:p>
            <a:pPr marL="342900" indent="-342900">
              <a:lnSpc>
                <a:spcPct val="150000"/>
              </a:lnSpc>
              <a:buFont typeface="Wingdings" panose="05000000000000000000" pitchFamily="2" charset="2"/>
              <a:buChar char="Ø"/>
            </a:pPr>
            <a:r>
              <a:rPr lang="en-US" sz="2400" dirty="0"/>
              <a:t>Tools will be placed in a bucket of water to be transferred from the bridge to the tool tent for final decon and maintenance.</a:t>
            </a:r>
          </a:p>
          <a:p>
            <a:pPr marL="342900" indent="-342900">
              <a:lnSpc>
                <a:spcPct val="150000"/>
              </a:lnSpc>
              <a:buFont typeface="Wingdings" panose="05000000000000000000" pitchFamily="2" charset="2"/>
              <a:buChar char="Ø"/>
            </a:pPr>
            <a:r>
              <a:rPr lang="en-US" sz="2400" dirty="0"/>
              <a:t>Surveys in and around the work area, lifejackets or waistbelts, and items removed from the water will be very important for a successful project.</a:t>
            </a:r>
          </a:p>
        </p:txBody>
      </p:sp>
    </p:spTree>
    <p:extLst>
      <p:ext uri="{BB962C8B-B14F-4D97-AF65-F5344CB8AC3E}">
        <p14:creationId xmlns:p14="http://schemas.microsoft.com/office/powerpoint/2010/main" val="410076714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281E07-FF74-4031-B06F-B7DA6E4B12B2}"/>
              </a:ext>
            </a:extLst>
          </p:cNvPr>
          <p:cNvSpPr>
            <a:spLocks noGrp="1"/>
          </p:cNvSpPr>
          <p:nvPr>
            <p:ph type="title"/>
          </p:nvPr>
        </p:nvSpPr>
        <p:spPr>
          <a:xfrm>
            <a:off x="838200" y="365125"/>
            <a:ext cx="10515600" cy="1017361"/>
          </a:xfrm>
        </p:spPr>
        <p:txBody>
          <a:bodyPr/>
          <a:lstStyle/>
          <a:p>
            <a:r>
              <a:rPr lang="en-US" dirty="0"/>
              <a:t>Post Job Info</a:t>
            </a:r>
          </a:p>
        </p:txBody>
      </p:sp>
      <p:sp>
        <p:nvSpPr>
          <p:cNvPr id="4" name="Footer Placeholder 3">
            <a:extLst>
              <a:ext uri="{FF2B5EF4-FFF2-40B4-BE49-F238E27FC236}">
                <a16:creationId xmlns:a16="http://schemas.microsoft.com/office/drawing/2014/main" id="{E70739E5-C6AC-ED1B-2CE5-F9FB9DC694A5}"/>
              </a:ext>
            </a:extLst>
          </p:cNvPr>
          <p:cNvSpPr>
            <a:spLocks noGrp="1"/>
          </p:cNvSpPr>
          <p:nvPr>
            <p:ph type="ftr" sz="quarter" idx="11"/>
          </p:nvPr>
        </p:nvSpPr>
        <p:spPr/>
        <p:txBody>
          <a:bodyPr/>
          <a:lstStyle/>
          <a:p>
            <a:r>
              <a:rPr lang="en-US"/>
              <a:t>PI-RPR-CNT-011L, Revision 0</a:t>
            </a:r>
          </a:p>
        </p:txBody>
      </p:sp>
      <p:sp>
        <p:nvSpPr>
          <p:cNvPr id="5" name="Slide Number Placeholder 4">
            <a:extLst>
              <a:ext uri="{FF2B5EF4-FFF2-40B4-BE49-F238E27FC236}">
                <a16:creationId xmlns:a16="http://schemas.microsoft.com/office/drawing/2014/main" id="{DAEF2E5A-D96C-11EE-62FE-F8BD29288DC0}"/>
              </a:ext>
            </a:extLst>
          </p:cNvPr>
          <p:cNvSpPr>
            <a:spLocks noGrp="1"/>
          </p:cNvSpPr>
          <p:nvPr>
            <p:ph type="sldNum" sz="quarter" idx="12"/>
          </p:nvPr>
        </p:nvSpPr>
        <p:spPr/>
        <p:txBody>
          <a:bodyPr/>
          <a:lstStyle/>
          <a:p>
            <a:fld id="{EFEFC74E-B5DB-4A99-9083-C62E9C3D8D43}" type="slidenum">
              <a:rPr lang="en-US" smtClean="0"/>
              <a:t>17</a:t>
            </a:fld>
            <a:endParaRPr lang="en-US"/>
          </a:p>
        </p:txBody>
      </p:sp>
      <p:sp>
        <p:nvSpPr>
          <p:cNvPr id="6" name="Content Placeholder 5">
            <a:extLst>
              <a:ext uri="{FF2B5EF4-FFF2-40B4-BE49-F238E27FC236}">
                <a16:creationId xmlns:a16="http://schemas.microsoft.com/office/drawing/2014/main" id="{3AA20B55-5247-7BC1-59D2-3B45BDA8C117}"/>
              </a:ext>
            </a:extLst>
          </p:cNvPr>
          <p:cNvSpPr>
            <a:spLocks noGrp="1"/>
          </p:cNvSpPr>
          <p:nvPr>
            <p:ph idx="1"/>
          </p:nvPr>
        </p:nvSpPr>
        <p:spPr/>
        <p:txBody>
          <a:bodyPr/>
          <a:lstStyle/>
          <a:p>
            <a:endParaRPr lang="en-US" dirty="0"/>
          </a:p>
        </p:txBody>
      </p:sp>
      <p:pic>
        <p:nvPicPr>
          <p:cNvPr id="9" name="Picture 8">
            <a:extLst>
              <a:ext uri="{FF2B5EF4-FFF2-40B4-BE49-F238E27FC236}">
                <a16:creationId xmlns:a16="http://schemas.microsoft.com/office/drawing/2014/main" id="{A26AB268-123F-44EB-E3D4-150299FCF8D1}"/>
              </a:ext>
            </a:extLst>
          </p:cNvPr>
          <p:cNvPicPr>
            <a:picLocks noChangeAspect="1"/>
          </p:cNvPicPr>
          <p:nvPr/>
        </p:nvPicPr>
        <p:blipFill>
          <a:blip r:embed="rId3"/>
          <a:stretch>
            <a:fillRect/>
          </a:stretch>
        </p:blipFill>
        <p:spPr>
          <a:xfrm>
            <a:off x="3500413" y="2753518"/>
            <a:ext cx="4949975" cy="2947485"/>
          </a:xfrm>
          <a:prstGeom prst="rect">
            <a:avLst/>
          </a:prstGeom>
        </p:spPr>
      </p:pic>
    </p:spTree>
    <p:extLst>
      <p:ext uri="{BB962C8B-B14F-4D97-AF65-F5344CB8AC3E}">
        <p14:creationId xmlns:p14="http://schemas.microsoft.com/office/powerpoint/2010/main" val="240424067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FC3228-A43F-144A-EB32-F21426B014C8}"/>
              </a:ext>
            </a:extLst>
          </p:cNvPr>
          <p:cNvSpPr>
            <a:spLocks noGrp="1"/>
          </p:cNvSpPr>
          <p:nvPr>
            <p:ph type="title"/>
          </p:nvPr>
        </p:nvSpPr>
        <p:spPr>
          <a:xfrm>
            <a:off x="4779356" y="115783"/>
            <a:ext cx="5681272" cy="1645283"/>
          </a:xfrm>
        </p:spPr>
        <p:txBody>
          <a:bodyPr vert="horz" lIns="91440" tIns="45720" rIns="91440" bIns="45720" rtlCol="0" anchor="ctr">
            <a:normAutofit/>
          </a:bodyPr>
          <a:lstStyle/>
          <a:p>
            <a:r>
              <a:rPr lang="en-US" sz="3600" b="1" kern="1200" dirty="0">
                <a:solidFill>
                  <a:schemeClr val="tx1"/>
                </a:solidFill>
                <a:latin typeface="+mj-lt"/>
                <a:ea typeface="+mj-ea"/>
                <a:cs typeface="+mj-cs"/>
              </a:rPr>
              <a:t>Clevis Bolt Replacement</a:t>
            </a:r>
          </a:p>
        </p:txBody>
      </p:sp>
      <p:pic>
        <p:nvPicPr>
          <p:cNvPr id="7" name="Picture 6">
            <a:extLst>
              <a:ext uri="{FF2B5EF4-FFF2-40B4-BE49-F238E27FC236}">
                <a16:creationId xmlns:a16="http://schemas.microsoft.com/office/drawing/2014/main" id="{A3715A21-714A-2401-DE7D-16E890259970}"/>
              </a:ext>
            </a:extLst>
          </p:cNvPr>
          <p:cNvPicPr/>
          <p:nvPr/>
        </p:nvPicPr>
        <p:blipFill rotWithShape="1">
          <a:blip r:embed="rId3" cstate="email">
            <a:extLst>
              <a:ext uri="{28A0092B-C50C-407E-A947-70E740481C1C}">
                <a14:useLocalDpi xmlns:a14="http://schemas.microsoft.com/office/drawing/2010/main"/>
              </a:ext>
            </a:extLst>
          </a:blip>
          <a:srcRect r="-1669"/>
          <a:stretch/>
        </p:blipFill>
        <p:spPr bwMode="auto">
          <a:xfrm>
            <a:off x="5334018" y="2370256"/>
            <a:ext cx="6400781" cy="4075290"/>
          </a:xfrm>
          <a:prstGeom prst="rect">
            <a:avLst/>
          </a:prstGeom>
          <a:noFill/>
        </p:spPr>
      </p:pic>
      <p:pic>
        <p:nvPicPr>
          <p:cNvPr id="3" name="Picture 2">
            <a:extLst>
              <a:ext uri="{FF2B5EF4-FFF2-40B4-BE49-F238E27FC236}">
                <a16:creationId xmlns:a16="http://schemas.microsoft.com/office/drawing/2014/main" id="{E467FCFC-1A06-4F8B-24D6-549A354D7F59}"/>
              </a:ext>
            </a:extLst>
          </p:cNvPr>
          <p:cNvPicPr/>
          <p:nvPr/>
        </p:nvPicPr>
        <p:blipFill rotWithShape="1">
          <a:blip r:embed="rId4" cstate="email">
            <a:extLst>
              <a:ext uri="{28A0092B-C50C-407E-A947-70E740481C1C}">
                <a14:useLocalDpi xmlns:a14="http://schemas.microsoft.com/office/drawing/2010/main"/>
              </a:ext>
            </a:extLst>
          </a:blip>
          <a:srcRect l="3010" t="-6568" r="6553" b="-22423"/>
          <a:stretch/>
        </p:blipFill>
        <p:spPr>
          <a:xfrm>
            <a:off x="354998" y="0"/>
            <a:ext cx="3526747" cy="3939911"/>
          </a:xfrm>
          <a:prstGeom prst="rect">
            <a:avLst/>
          </a:prstGeom>
        </p:spPr>
      </p:pic>
      <p:sp>
        <p:nvSpPr>
          <p:cNvPr id="8" name="TextBox 7">
            <a:extLst>
              <a:ext uri="{FF2B5EF4-FFF2-40B4-BE49-F238E27FC236}">
                <a16:creationId xmlns:a16="http://schemas.microsoft.com/office/drawing/2014/main" id="{6BE5A423-74E4-A887-84C8-F1847AE539B5}"/>
              </a:ext>
            </a:extLst>
          </p:cNvPr>
          <p:cNvSpPr txBox="1"/>
          <p:nvPr/>
        </p:nvSpPr>
        <p:spPr>
          <a:xfrm>
            <a:off x="3167584" y="3411715"/>
            <a:ext cx="1860842" cy="2585323"/>
          </a:xfrm>
          <a:prstGeom prst="rect">
            <a:avLst/>
          </a:prstGeom>
          <a:solidFill>
            <a:schemeClr val="tx1"/>
          </a:solidFill>
        </p:spPr>
        <p:txBody>
          <a:bodyPr wrap="square" rtlCol="0">
            <a:spAutoFit/>
          </a:bodyPr>
          <a:lstStyle/>
          <a:p>
            <a:pPr algn="ctr"/>
            <a:r>
              <a:rPr lang="en-US" dirty="0">
                <a:solidFill>
                  <a:srgbClr val="FF0000"/>
                </a:solidFill>
              </a:rPr>
              <a:t>RV Lug</a:t>
            </a:r>
          </a:p>
          <a:p>
            <a:pPr algn="ctr"/>
            <a:endParaRPr lang="en-US" dirty="0">
              <a:solidFill>
                <a:srgbClr val="FF0000"/>
              </a:solidFill>
            </a:endParaRPr>
          </a:p>
          <a:p>
            <a:pPr algn="ctr"/>
            <a:r>
              <a:rPr lang="en-US" dirty="0">
                <a:solidFill>
                  <a:srgbClr val="FF0000"/>
                </a:solidFill>
              </a:rPr>
              <a:t>Clevis Insert</a:t>
            </a:r>
          </a:p>
          <a:p>
            <a:pPr algn="ctr"/>
            <a:endParaRPr lang="en-US" dirty="0">
              <a:solidFill>
                <a:srgbClr val="FF0000"/>
              </a:solidFill>
            </a:endParaRPr>
          </a:p>
          <a:p>
            <a:pPr algn="ctr"/>
            <a:r>
              <a:rPr lang="en-US" dirty="0">
                <a:solidFill>
                  <a:srgbClr val="FF0000"/>
                </a:solidFill>
              </a:rPr>
              <a:t>Lock Bar</a:t>
            </a:r>
          </a:p>
          <a:p>
            <a:pPr algn="ctr"/>
            <a:endParaRPr lang="en-US" dirty="0">
              <a:solidFill>
                <a:srgbClr val="FF0000"/>
              </a:solidFill>
            </a:endParaRPr>
          </a:p>
          <a:p>
            <a:pPr algn="ctr"/>
            <a:r>
              <a:rPr lang="en-US" dirty="0">
                <a:solidFill>
                  <a:srgbClr val="FF0000"/>
                </a:solidFill>
              </a:rPr>
              <a:t>Dowel Pin</a:t>
            </a:r>
          </a:p>
          <a:p>
            <a:pPr algn="ctr"/>
            <a:endParaRPr lang="en-US" dirty="0">
              <a:solidFill>
                <a:srgbClr val="FF0000"/>
              </a:solidFill>
            </a:endParaRPr>
          </a:p>
          <a:p>
            <a:pPr algn="ctr"/>
            <a:r>
              <a:rPr lang="en-US" dirty="0">
                <a:solidFill>
                  <a:srgbClr val="FF0000"/>
                </a:solidFill>
              </a:rPr>
              <a:t>Clevis Bolt</a:t>
            </a:r>
          </a:p>
        </p:txBody>
      </p:sp>
      <p:cxnSp>
        <p:nvCxnSpPr>
          <p:cNvPr id="9" name="Straight Arrow Connector 8">
            <a:extLst>
              <a:ext uri="{FF2B5EF4-FFF2-40B4-BE49-F238E27FC236}">
                <a16:creationId xmlns:a16="http://schemas.microsoft.com/office/drawing/2014/main" id="{1E8ADB2E-0DB3-1FBD-3F03-0D9AF88E727F}"/>
              </a:ext>
            </a:extLst>
          </p:cNvPr>
          <p:cNvCxnSpPr>
            <a:cxnSpLocks/>
          </p:cNvCxnSpPr>
          <p:nvPr/>
        </p:nvCxnSpPr>
        <p:spPr>
          <a:xfrm flipV="1">
            <a:off x="4595906" y="3285067"/>
            <a:ext cx="1375916" cy="362374"/>
          </a:xfrm>
          <a:prstGeom prst="straightConnector1">
            <a:avLst/>
          </a:prstGeom>
          <a:ln w="28575" cap="flat" cmpd="sng" algn="ctr">
            <a:solidFill>
              <a:srgbClr val="FF0000"/>
            </a:solidFill>
            <a:prstDash val="solid"/>
            <a:round/>
            <a:headEnd type="none" w="med" len="med"/>
            <a:tailEnd type="triangle" w="med" len="med"/>
          </a:ln>
        </p:spPr>
        <p:style>
          <a:lnRef idx="0">
            <a:scrgbClr r="0" g="0" b="0"/>
          </a:lnRef>
          <a:fillRef idx="0">
            <a:scrgbClr r="0" g="0" b="0"/>
          </a:fillRef>
          <a:effectRef idx="0">
            <a:scrgbClr r="0" g="0" b="0"/>
          </a:effectRef>
          <a:fontRef idx="minor">
            <a:schemeClr val="tx1"/>
          </a:fontRef>
        </p:style>
      </p:cxnSp>
      <p:cxnSp>
        <p:nvCxnSpPr>
          <p:cNvPr id="13" name="Straight Arrow Connector 12">
            <a:extLst>
              <a:ext uri="{FF2B5EF4-FFF2-40B4-BE49-F238E27FC236}">
                <a16:creationId xmlns:a16="http://schemas.microsoft.com/office/drawing/2014/main" id="{46B4E288-5C1B-3F1E-09A1-C35E85E393ED}"/>
              </a:ext>
            </a:extLst>
          </p:cNvPr>
          <p:cNvCxnSpPr>
            <a:cxnSpLocks/>
          </p:cNvCxnSpPr>
          <p:nvPr/>
        </p:nvCxnSpPr>
        <p:spPr>
          <a:xfrm flipV="1">
            <a:off x="4779356" y="3538363"/>
            <a:ext cx="2103599" cy="619261"/>
          </a:xfrm>
          <a:prstGeom prst="straightConnector1">
            <a:avLst/>
          </a:prstGeom>
          <a:ln w="28575" cap="flat" cmpd="sng" algn="ctr">
            <a:solidFill>
              <a:srgbClr val="FF0000"/>
            </a:solidFill>
            <a:prstDash val="solid"/>
            <a:round/>
            <a:headEnd type="none" w="med" len="med"/>
            <a:tailEnd type="triangle" w="med" len="med"/>
          </a:ln>
        </p:spPr>
        <p:style>
          <a:lnRef idx="0">
            <a:scrgbClr r="0" g="0" b="0"/>
          </a:lnRef>
          <a:fillRef idx="0">
            <a:scrgbClr r="0" g="0" b="0"/>
          </a:fillRef>
          <a:effectRef idx="0">
            <a:scrgbClr r="0" g="0" b="0"/>
          </a:effectRef>
          <a:fontRef idx="minor">
            <a:schemeClr val="tx1"/>
          </a:fontRef>
        </p:style>
      </p:cxnSp>
      <p:cxnSp>
        <p:nvCxnSpPr>
          <p:cNvPr id="15" name="Straight Arrow Connector 14">
            <a:extLst>
              <a:ext uri="{FF2B5EF4-FFF2-40B4-BE49-F238E27FC236}">
                <a16:creationId xmlns:a16="http://schemas.microsoft.com/office/drawing/2014/main" id="{6A67C8CC-E1AA-CBFA-11DE-53489ADBDDFA}"/>
              </a:ext>
            </a:extLst>
          </p:cNvPr>
          <p:cNvCxnSpPr>
            <a:cxnSpLocks/>
          </p:cNvCxnSpPr>
          <p:nvPr/>
        </p:nvCxnSpPr>
        <p:spPr>
          <a:xfrm flipV="1">
            <a:off x="4779356" y="4782393"/>
            <a:ext cx="3609327" cy="419122"/>
          </a:xfrm>
          <a:prstGeom prst="straightConnector1">
            <a:avLst/>
          </a:prstGeom>
          <a:ln w="28575" cap="flat" cmpd="sng" algn="ctr">
            <a:solidFill>
              <a:srgbClr val="FF0000"/>
            </a:solidFill>
            <a:prstDash val="solid"/>
            <a:round/>
            <a:headEnd type="none" w="med" len="med"/>
            <a:tailEnd type="triangle" w="med" len="med"/>
          </a:ln>
        </p:spPr>
        <p:style>
          <a:lnRef idx="0">
            <a:scrgbClr r="0" g="0" b="0"/>
          </a:lnRef>
          <a:fillRef idx="0">
            <a:scrgbClr r="0" g="0" b="0"/>
          </a:fillRef>
          <a:effectRef idx="0">
            <a:scrgbClr r="0" g="0" b="0"/>
          </a:effectRef>
          <a:fontRef idx="minor">
            <a:schemeClr val="tx1"/>
          </a:fontRef>
        </p:style>
      </p:cxnSp>
      <p:cxnSp>
        <p:nvCxnSpPr>
          <p:cNvPr id="17" name="Straight Arrow Connector 16">
            <a:extLst>
              <a:ext uri="{FF2B5EF4-FFF2-40B4-BE49-F238E27FC236}">
                <a16:creationId xmlns:a16="http://schemas.microsoft.com/office/drawing/2014/main" id="{87DCB838-ADC4-49D6-CD72-796FF95417D3}"/>
              </a:ext>
            </a:extLst>
          </p:cNvPr>
          <p:cNvCxnSpPr>
            <a:cxnSpLocks/>
          </p:cNvCxnSpPr>
          <p:nvPr/>
        </p:nvCxnSpPr>
        <p:spPr>
          <a:xfrm flipV="1">
            <a:off x="4779356" y="5613969"/>
            <a:ext cx="3393800" cy="222387"/>
          </a:xfrm>
          <a:prstGeom prst="straightConnector1">
            <a:avLst/>
          </a:prstGeom>
          <a:ln w="28575" cap="flat" cmpd="sng" algn="ctr">
            <a:solidFill>
              <a:srgbClr val="FF0000"/>
            </a:solidFill>
            <a:prstDash val="solid"/>
            <a:round/>
            <a:headEnd type="none" w="med" len="med"/>
            <a:tailEnd type="triangle" w="med" len="med"/>
          </a:ln>
        </p:spPr>
        <p:style>
          <a:lnRef idx="0">
            <a:scrgbClr r="0" g="0" b="0"/>
          </a:lnRef>
          <a:fillRef idx="0">
            <a:scrgbClr r="0" g="0" b="0"/>
          </a:fillRef>
          <a:effectRef idx="0">
            <a:scrgbClr r="0" g="0" b="0"/>
          </a:effectRef>
          <a:fontRef idx="minor">
            <a:schemeClr val="tx1"/>
          </a:fontRef>
        </p:style>
      </p:cxnSp>
      <p:cxnSp>
        <p:nvCxnSpPr>
          <p:cNvPr id="28" name="Straight Arrow Connector 27">
            <a:extLst>
              <a:ext uri="{FF2B5EF4-FFF2-40B4-BE49-F238E27FC236}">
                <a16:creationId xmlns:a16="http://schemas.microsoft.com/office/drawing/2014/main" id="{1854372A-6D1E-1BFE-0D57-1370D6D3272A}"/>
              </a:ext>
            </a:extLst>
          </p:cNvPr>
          <p:cNvCxnSpPr>
            <a:cxnSpLocks/>
          </p:cNvCxnSpPr>
          <p:nvPr/>
        </p:nvCxnSpPr>
        <p:spPr>
          <a:xfrm flipV="1">
            <a:off x="4595906" y="3808123"/>
            <a:ext cx="3475650" cy="926659"/>
          </a:xfrm>
          <a:prstGeom prst="straightConnector1">
            <a:avLst/>
          </a:prstGeom>
          <a:ln w="28575" cap="flat" cmpd="sng" algn="ctr">
            <a:solidFill>
              <a:srgbClr val="FF0000"/>
            </a:solidFill>
            <a:prstDash val="solid"/>
            <a:round/>
            <a:headEnd type="none" w="med" len="med"/>
            <a:tailEnd type="triangle" w="med" len="med"/>
          </a:ln>
        </p:spPr>
        <p:style>
          <a:lnRef idx="0">
            <a:scrgbClr r="0" g="0" b="0"/>
          </a:lnRef>
          <a:fillRef idx="0">
            <a:scrgbClr r="0" g="0" b="0"/>
          </a:fillRef>
          <a:effectRef idx="0">
            <a:scrgbClr r="0" g="0" b="0"/>
          </a:effectRef>
          <a:fontRef idx="minor">
            <a:schemeClr val="tx1"/>
          </a:fontRef>
        </p:style>
      </p:cxnSp>
    </p:spTree>
    <p:extLst>
      <p:ext uri="{BB962C8B-B14F-4D97-AF65-F5344CB8AC3E}">
        <p14:creationId xmlns:p14="http://schemas.microsoft.com/office/powerpoint/2010/main" val="360164567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84DE5E-6828-C557-197E-FAF8DA766484}"/>
              </a:ext>
            </a:extLst>
          </p:cNvPr>
          <p:cNvSpPr>
            <a:spLocks noGrp="1"/>
          </p:cNvSpPr>
          <p:nvPr>
            <p:ph type="title"/>
          </p:nvPr>
        </p:nvSpPr>
        <p:spPr>
          <a:xfrm>
            <a:off x="838200" y="365125"/>
            <a:ext cx="10515600" cy="1325563"/>
          </a:xfrm>
        </p:spPr>
        <p:txBody>
          <a:bodyPr>
            <a:normAutofit/>
          </a:bodyPr>
          <a:lstStyle/>
          <a:p>
            <a:pPr algn="ctr"/>
            <a:r>
              <a:rPr lang="en-US" dirty="0"/>
              <a:t>Latest Industry Guidance</a:t>
            </a:r>
          </a:p>
        </p:txBody>
      </p:sp>
      <p:graphicFrame>
        <p:nvGraphicFramePr>
          <p:cNvPr id="17" name="Content Placeholder 2">
            <a:extLst>
              <a:ext uri="{FF2B5EF4-FFF2-40B4-BE49-F238E27FC236}">
                <a16:creationId xmlns:a16="http://schemas.microsoft.com/office/drawing/2014/main" id="{95582F52-129C-AB63-2F14-73FDE28B1419}"/>
              </a:ext>
            </a:extLst>
          </p:cNvPr>
          <p:cNvGraphicFramePr>
            <a:graphicFrameLocks noGrp="1"/>
          </p:cNvGraphicFramePr>
          <p:nvPr>
            <p:ph idx="1"/>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4916064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A45A52-2C01-D2DE-3F9C-97353D9F3362}"/>
              </a:ext>
            </a:extLst>
          </p:cNvPr>
          <p:cNvSpPr>
            <a:spLocks noGrp="1"/>
          </p:cNvSpPr>
          <p:nvPr>
            <p:ph type="title"/>
          </p:nvPr>
        </p:nvSpPr>
        <p:spPr>
          <a:xfrm rot="16200000">
            <a:off x="-1325880" y="1947672"/>
            <a:ext cx="5961888" cy="2788920"/>
          </a:xfrm>
        </p:spPr>
        <p:txBody>
          <a:bodyPr anchor="ctr">
            <a:normAutofit/>
          </a:bodyPr>
          <a:lstStyle/>
          <a:p>
            <a:r>
              <a:rPr lang="en-US" sz="4800">
                <a:solidFill>
                  <a:schemeClr val="bg1"/>
                </a:solidFill>
              </a:rPr>
              <a:t>How is PI addressing Industry Guidance</a:t>
            </a:r>
          </a:p>
        </p:txBody>
      </p:sp>
      <p:graphicFrame>
        <p:nvGraphicFramePr>
          <p:cNvPr id="5" name="Content Placeholder 2">
            <a:extLst>
              <a:ext uri="{FF2B5EF4-FFF2-40B4-BE49-F238E27FC236}">
                <a16:creationId xmlns:a16="http://schemas.microsoft.com/office/drawing/2014/main" id="{93DA95BC-8D44-E79E-704C-38B1162FD63C}"/>
              </a:ext>
            </a:extLst>
          </p:cNvPr>
          <p:cNvGraphicFramePr>
            <a:graphicFrameLocks noGrp="1"/>
          </p:cNvGraphicFramePr>
          <p:nvPr>
            <p:ph idx="1"/>
          </p:nvPr>
        </p:nvGraphicFramePr>
        <p:xfrm>
          <a:off x="3794296" y="288758"/>
          <a:ext cx="7559504" cy="628529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80983242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A6E193-03DE-49DA-8B36-F6B431F2D844}"/>
              </a:ext>
            </a:extLst>
          </p:cNvPr>
          <p:cNvSpPr>
            <a:spLocks noGrp="1"/>
          </p:cNvSpPr>
          <p:nvPr>
            <p:ph type="title"/>
          </p:nvPr>
        </p:nvSpPr>
        <p:spPr>
          <a:xfrm>
            <a:off x="838200" y="4285803"/>
            <a:ext cx="10515600" cy="1843285"/>
          </a:xfrm>
        </p:spPr>
        <p:txBody>
          <a:bodyPr vert="horz" lIns="91440" tIns="45720" rIns="91440" bIns="45720" rtlCol="0" anchor="ctr">
            <a:normAutofit/>
          </a:bodyPr>
          <a:lstStyle/>
          <a:p>
            <a:r>
              <a:rPr lang="en-US" sz="5200" kern="1200">
                <a:solidFill>
                  <a:schemeClr val="tx1"/>
                </a:solidFill>
                <a:latin typeface="+mj-lt"/>
                <a:ea typeface="+mj-ea"/>
                <a:cs typeface="+mj-cs"/>
              </a:rPr>
              <a:t>Replacement Bolt Design</a:t>
            </a:r>
          </a:p>
        </p:txBody>
      </p:sp>
      <p:pic>
        <p:nvPicPr>
          <p:cNvPr id="13" name="Picture 12">
            <a:extLst>
              <a:ext uri="{FF2B5EF4-FFF2-40B4-BE49-F238E27FC236}">
                <a16:creationId xmlns:a16="http://schemas.microsoft.com/office/drawing/2014/main" id="{CB6E45CD-22D5-4C32-88BB-4834E4D89F66}"/>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t="-1829" b="-2364"/>
          <a:stretch/>
        </p:blipFill>
        <p:spPr>
          <a:xfrm>
            <a:off x="4192889" y="191144"/>
            <a:ext cx="3824346" cy="3903516"/>
          </a:xfrm>
          <a:prstGeom prst="rect">
            <a:avLst/>
          </a:prstGeom>
        </p:spPr>
      </p:pic>
      <p:pic>
        <p:nvPicPr>
          <p:cNvPr id="6" name="Content Placeholder 5">
            <a:extLst>
              <a:ext uri="{FF2B5EF4-FFF2-40B4-BE49-F238E27FC236}">
                <a16:creationId xmlns:a16="http://schemas.microsoft.com/office/drawing/2014/main" id="{8BF7C54A-1172-419C-92BB-28FF026DC161}"/>
              </a:ext>
            </a:extLst>
          </p:cNvPr>
          <p:cNvPicPr>
            <a:picLocks noGrp="1"/>
          </p:cNvPicPr>
          <p:nvPr>
            <p:ph idx="1"/>
          </p:nvPr>
        </p:nvPicPr>
        <p:blipFill rotWithShape="1">
          <a:blip r:embed="rId4" cstate="email">
            <a:extLst>
              <a:ext uri="{28A0092B-C50C-407E-A947-70E740481C1C}">
                <a14:useLocalDpi xmlns:a14="http://schemas.microsoft.com/office/drawing/2010/main"/>
              </a:ext>
            </a:extLst>
          </a:blip>
          <a:srcRect r="-3" b="-3"/>
          <a:stretch/>
        </p:blipFill>
        <p:spPr>
          <a:xfrm>
            <a:off x="214254" y="174211"/>
            <a:ext cx="3824346" cy="3903516"/>
          </a:xfrm>
          <a:prstGeom prst="rect">
            <a:avLst/>
          </a:prstGeom>
        </p:spPr>
      </p:pic>
      <p:pic>
        <p:nvPicPr>
          <p:cNvPr id="9" name="Picture 8" descr="A screw on a yellow surface&#10;&#10;Description automatically generated">
            <a:extLst>
              <a:ext uri="{FF2B5EF4-FFF2-40B4-BE49-F238E27FC236}">
                <a16:creationId xmlns:a16="http://schemas.microsoft.com/office/drawing/2014/main" id="{80252901-103D-4F3C-8EE7-40A42822D4FE}"/>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8190920" y="181113"/>
            <a:ext cx="3824346" cy="3903516"/>
          </a:xfrm>
          <a:prstGeom prst="rect">
            <a:avLst/>
          </a:prstGeom>
        </p:spPr>
      </p:pic>
      <p:sp>
        <p:nvSpPr>
          <p:cNvPr id="4" name="Footer Placeholder 3">
            <a:extLst>
              <a:ext uri="{FF2B5EF4-FFF2-40B4-BE49-F238E27FC236}">
                <a16:creationId xmlns:a16="http://schemas.microsoft.com/office/drawing/2014/main" id="{8F94CD03-04D5-4F40-A136-AD7FCB0D519C}"/>
              </a:ext>
            </a:extLst>
          </p:cNvPr>
          <p:cNvSpPr>
            <a:spLocks noGrp="1"/>
          </p:cNvSpPr>
          <p:nvPr>
            <p:ph type="ftr" sz="quarter" idx="11"/>
          </p:nvPr>
        </p:nvSpPr>
        <p:spPr>
          <a:xfrm>
            <a:off x="4038600" y="6356350"/>
            <a:ext cx="4114800" cy="365125"/>
          </a:xfrm>
        </p:spPr>
        <p:txBody>
          <a:bodyPr vert="horz" lIns="91440" tIns="45720" rIns="91440" bIns="45720" rtlCol="0" anchor="ctr">
            <a:normAutofit/>
          </a:bodyPr>
          <a:lstStyle/>
          <a:p>
            <a:pPr>
              <a:spcAft>
                <a:spcPts val="600"/>
              </a:spcAft>
            </a:pPr>
            <a:r>
              <a:rPr lang="en-US" kern="1200">
                <a:solidFill>
                  <a:schemeClr val="tx1">
                    <a:tint val="75000"/>
                  </a:schemeClr>
                </a:solidFill>
                <a:latin typeface="+mn-lt"/>
                <a:ea typeface="+mn-ea"/>
                <a:cs typeface="+mn-cs"/>
              </a:rPr>
              <a:t>PI-RPR-CNT-011L, Revision 0</a:t>
            </a:r>
          </a:p>
        </p:txBody>
      </p:sp>
      <p:sp>
        <p:nvSpPr>
          <p:cNvPr id="5" name="Slide Number Placeholder 4">
            <a:extLst>
              <a:ext uri="{FF2B5EF4-FFF2-40B4-BE49-F238E27FC236}">
                <a16:creationId xmlns:a16="http://schemas.microsoft.com/office/drawing/2014/main" id="{A73C3E8F-8AC0-4179-971C-B358F6102BF9}"/>
              </a:ext>
            </a:extLst>
          </p:cNvPr>
          <p:cNvSpPr>
            <a:spLocks noGrp="1"/>
          </p:cNvSpPr>
          <p:nvPr>
            <p:ph type="sldNum" sz="quarter" idx="12"/>
          </p:nvPr>
        </p:nvSpPr>
        <p:spPr>
          <a:xfrm>
            <a:off x="8610600" y="6356350"/>
            <a:ext cx="2743200" cy="365125"/>
          </a:xfrm>
        </p:spPr>
        <p:txBody>
          <a:bodyPr vert="horz" lIns="91440" tIns="45720" rIns="91440" bIns="45720" rtlCol="0" anchor="ctr">
            <a:normAutofit/>
          </a:bodyPr>
          <a:lstStyle/>
          <a:p>
            <a:pPr>
              <a:spcAft>
                <a:spcPts val="600"/>
              </a:spcAft>
            </a:pPr>
            <a:fld id="{EFEFC74E-B5DB-4A99-9083-C62E9C3D8D43}" type="slidenum">
              <a:rPr lang="en-US" smtClean="0"/>
              <a:pPr>
                <a:spcAft>
                  <a:spcPts val="600"/>
                </a:spcAft>
              </a:pPr>
              <a:t>5</a:t>
            </a:fld>
            <a:endParaRPr lang="en-US"/>
          </a:p>
        </p:txBody>
      </p:sp>
    </p:spTree>
    <p:extLst>
      <p:ext uri="{BB962C8B-B14F-4D97-AF65-F5344CB8AC3E}">
        <p14:creationId xmlns:p14="http://schemas.microsoft.com/office/powerpoint/2010/main" val="114834276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82A3AB-8FF0-BED6-73F9-2CA6CFD8BBD2}"/>
              </a:ext>
            </a:extLst>
          </p:cNvPr>
          <p:cNvSpPr>
            <a:spLocks noGrp="1"/>
          </p:cNvSpPr>
          <p:nvPr>
            <p:ph type="title"/>
          </p:nvPr>
        </p:nvSpPr>
        <p:spPr>
          <a:xfrm>
            <a:off x="190651" y="-128127"/>
            <a:ext cx="10504714" cy="1325563"/>
          </a:xfrm>
        </p:spPr>
        <p:txBody>
          <a:bodyPr/>
          <a:lstStyle/>
          <a:p>
            <a:r>
              <a:rPr lang="en-US" dirty="0"/>
              <a:t>Docking Station</a:t>
            </a:r>
          </a:p>
        </p:txBody>
      </p:sp>
      <p:sp>
        <p:nvSpPr>
          <p:cNvPr id="4" name="Footer Placeholder 3">
            <a:extLst>
              <a:ext uri="{FF2B5EF4-FFF2-40B4-BE49-F238E27FC236}">
                <a16:creationId xmlns:a16="http://schemas.microsoft.com/office/drawing/2014/main" id="{094E0420-E1C0-6D82-42B0-AEDEB2F8855D}"/>
              </a:ext>
            </a:extLst>
          </p:cNvPr>
          <p:cNvSpPr>
            <a:spLocks noGrp="1"/>
          </p:cNvSpPr>
          <p:nvPr>
            <p:ph type="ftr" sz="quarter" idx="11"/>
          </p:nvPr>
        </p:nvSpPr>
        <p:spPr/>
        <p:txBody>
          <a:bodyPr/>
          <a:lstStyle/>
          <a:p>
            <a:r>
              <a:rPr lang="en-US"/>
              <a:t>PI-RPR-CNT-011L, Revision 0</a:t>
            </a:r>
          </a:p>
        </p:txBody>
      </p:sp>
      <p:sp>
        <p:nvSpPr>
          <p:cNvPr id="5" name="Slide Number Placeholder 4">
            <a:extLst>
              <a:ext uri="{FF2B5EF4-FFF2-40B4-BE49-F238E27FC236}">
                <a16:creationId xmlns:a16="http://schemas.microsoft.com/office/drawing/2014/main" id="{F8B543A8-8C17-0F30-DC8E-8E7F69C6DD1A}"/>
              </a:ext>
            </a:extLst>
          </p:cNvPr>
          <p:cNvSpPr>
            <a:spLocks noGrp="1"/>
          </p:cNvSpPr>
          <p:nvPr>
            <p:ph type="sldNum" sz="quarter" idx="12"/>
          </p:nvPr>
        </p:nvSpPr>
        <p:spPr/>
        <p:txBody>
          <a:bodyPr/>
          <a:lstStyle/>
          <a:p>
            <a:fld id="{EFEFC74E-B5DB-4A99-9083-C62E9C3D8D43}" type="slidenum">
              <a:rPr lang="en-US" smtClean="0"/>
              <a:t>6</a:t>
            </a:fld>
            <a:endParaRPr lang="en-US"/>
          </a:p>
        </p:txBody>
      </p:sp>
      <p:pic>
        <p:nvPicPr>
          <p:cNvPr id="6" name="Content Placeholder 5">
            <a:extLst>
              <a:ext uri="{FF2B5EF4-FFF2-40B4-BE49-F238E27FC236}">
                <a16:creationId xmlns:a16="http://schemas.microsoft.com/office/drawing/2014/main" id="{314DAB40-2350-3A30-DEAD-9AE097123286}"/>
              </a:ext>
            </a:extLst>
          </p:cNvPr>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a:off x="5715000" y="780597"/>
            <a:ext cx="6182784" cy="4637088"/>
          </a:xfrm>
          <a:prstGeom prst="rect">
            <a:avLst/>
          </a:prstGeom>
        </p:spPr>
      </p:pic>
      <p:sp>
        <p:nvSpPr>
          <p:cNvPr id="8" name="object 7">
            <a:extLst>
              <a:ext uri="{FF2B5EF4-FFF2-40B4-BE49-F238E27FC236}">
                <a16:creationId xmlns:a16="http://schemas.microsoft.com/office/drawing/2014/main" id="{3F6B7F47-5319-04DB-C18D-F98536C608BF}"/>
              </a:ext>
            </a:extLst>
          </p:cNvPr>
          <p:cNvSpPr/>
          <p:nvPr/>
        </p:nvSpPr>
        <p:spPr>
          <a:xfrm>
            <a:off x="618829" y="1597484"/>
            <a:ext cx="4552187" cy="4849355"/>
          </a:xfrm>
          <a:prstGeom prst="rect">
            <a:avLst/>
          </a:prstGeom>
          <a:blipFill>
            <a:blip r:embed="rId4" cstate="email">
              <a:extLst>
                <a:ext uri="{28A0092B-C50C-407E-A947-70E740481C1C}">
                  <a14:useLocalDpi xmlns:a14="http://schemas.microsoft.com/office/drawing/2010/main"/>
                </a:ext>
              </a:extLst>
            </a:blip>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83480000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1892273" y="60429"/>
            <a:ext cx="1936750" cy="166071"/>
          </a:xfrm>
          <a:prstGeom prst="rect">
            <a:avLst/>
          </a:prstGeom>
        </p:spPr>
        <p:txBody>
          <a:bodyPr vert="horz" wrap="square" lIns="0" tIns="12065" rIns="0" bIns="0" rtlCol="0">
            <a:spAutoFit/>
          </a:bodyPr>
          <a:lstStyle/>
          <a:p>
            <a:pPr marL="12700" marR="0" lvl="0" indent="0" algn="l" defTabSz="914400" rtl="0" eaLnBrk="1" fontAlgn="auto" latinLnBrk="0" hangingPunct="1">
              <a:lnSpc>
                <a:spcPct val="100000"/>
              </a:lnSpc>
              <a:spcBef>
                <a:spcPts val="95"/>
              </a:spcBef>
              <a:spcAft>
                <a:spcPts val="0"/>
              </a:spcAft>
              <a:buClrTx/>
              <a:buSzTx/>
              <a:buFontTx/>
              <a:buNone/>
              <a:tabLst/>
              <a:defRPr/>
            </a:pPr>
            <a:r>
              <a:rPr kumimoji="0" sz="1000" b="0" i="0" u="none" strike="noStrike" kern="1200" cap="none" spc="-5" normalizeH="0" baseline="0" noProof="0" dirty="0">
                <a:ln>
                  <a:noFill/>
                </a:ln>
                <a:solidFill>
                  <a:srgbClr val="FFFFFF"/>
                </a:solidFill>
                <a:effectLst/>
                <a:uLnTx/>
                <a:uFillTx/>
                <a:latin typeface="Arial"/>
                <a:ea typeface="+mn-ea"/>
                <a:cs typeface="Arial"/>
              </a:rPr>
              <a:t>Westinghouse </a:t>
            </a:r>
            <a:r>
              <a:rPr kumimoji="0" sz="1000" b="0" i="0" u="none" strike="noStrike" kern="1200" cap="none" spc="-10" normalizeH="0" baseline="0" noProof="0" dirty="0">
                <a:ln>
                  <a:noFill/>
                </a:ln>
                <a:solidFill>
                  <a:srgbClr val="FFFFFF"/>
                </a:solidFill>
                <a:effectLst/>
                <a:uLnTx/>
                <a:uFillTx/>
                <a:latin typeface="Arial"/>
                <a:ea typeface="+mn-ea"/>
                <a:cs typeface="Arial"/>
              </a:rPr>
              <a:t>Proprietary </a:t>
            </a:r>
            <a:r>
              <a:rPr kumimoji="0" sz="1000" b="0" i="0" u="none" strike="noStrike" kern="1200" cap="none" spc="-5" normalizeH="0" baseline="0" noProof="0" dirty="0">
                <a:ln>
                  <a:noFill/>
                </a:ln>
                <a:solidFill>
                  <a:srgbClr val="FFFFFF"/>
                </a:solidFill>
                <a:effectLst/>
                <a:uLnTx/>
                <a:uFillTx/>
                <a:latin typeface="Arial"/>
                <a:ea typeface="+mn-ea"/>
                <a:cs typeface="Arial"/>
              </a:rPr>
              <a:t>Class</a:t>
            </a:r>
            <a:r>
              <a:rPr kumimoji="0" sz="1000" b="0" i="0" u="none" strike="noStrike" kern="1200" cap="none" spc="-40" normalizeH="0" baseline="0" noProof="0" dirty="0">
                <a:ln>
                  <a:noFill/>
                </a:ln>
                <a:solidFill>
                  <a:srgbClr val="FFFFFF"/>
                </a:solidFill>
                <a:effectLst/>
                <a:uLnTx/>
                <a:uFillTx/>
                <a:latin typeface="Arial"/>
                <a:ea typeface="+mn-ea"/>
                <a:cs typeface="Arial"/>
              </a:rPr>
              <a:t> </a:t>
            </a:r>
            <a:r>
              <a:rPr kumimoji="0" sz="1000" b="0" i="0" u="none" strike="noStrike" kern="1200" cap="none" spc="-5" normalizeH="0" baseline="0" noProof="0" dirty="0">
                <a:ln>
                  <a:noFill/>
                </a:ln>
                <a:solidFill>
                  <a:srgbClr val="FFFFFF"/>
                </a:solidFill>
                <a:effectLst/>
                <a:uLnTx/>
                <a:uFillTx/>
                <a:latin typeface="Arial"/>
                <a:ea typeface="+mn-ea"/>
                <a:cs typeface="Arial"/>
              </a:rPr>
              <a:t>2</a:t>
            </a:r>
            <a:endParaRPr kumimoji="0" sz="1000" b="0" i="0" u="none" strike="noStrike" kern="1200" cap="none" spc="0" normalizeH="0" baseline="0" noProof="0">
              <a:ln>
                <a:noFill/>
              </a:ln>
              <a:solidFill>
                <a:prstClr val="black"/>
              </a:solidFill>
              <a:effectLst/>
              <a:uLnTx/>
              <a:uFillTx/>
              <a:latin typeface="Arial"/>
              <a:ea typeface="+mn-ea"/>
              <a:cs typeface="Arial"/>
            </a:endParaRPr>
          </a:p>
        </p:txBody>
      </p:sp>
      <p:sp>
        <p:nvSpPr>
          <p:cNvPr id="3" name="object 3"/>
          <p:cNvSpPr txBox="1"/>
          <p:nvPr/>
        </p:nvSpPr>
        <p:spPr>
          <a:xfrm>
            <a:off x="6522134" y="60429"/>
            <a:ext cx="3776345" cy="166071"/>
          </a:xfrm>
          <a:prstGeom prst="rect">
            <a:avLst/>
          </a:prstGeom>
        </p:spPr>
        <p:txBody>
          <a:bodyPr vert="horz" wrap="square" lIns="0" tIns="12065" rIns="0" bIns="0" rtlCol="0">
            <a:spAutoFit/>
          </a:bodyPr>
          <a:lstStyle/>
          <a:p>
            <a:pPr marL="12700" marR="0" lvl="0" indent="0" algn="l" defTabSz="914400" rtl="0" eaLnBrk="1" fontAlgn="auto" latinLnBrk="0" hangingPunct="1">
              <a:lnSpc>
                <a:spcPct val="100000"/>
              </a:lnSpc>
              <a:spcBef>
                <a:spcPts val="95"/>
              </a:spcBef>
              <a:spcAft>
                <a:spcPts val="0"/>
              </a:spcAft>
              <a:buClrTx/>
              <a:buSzTx/>
              <a:buFontTx/>
              <a:buNone/>
              <a:tabLst/>
              <a:defRPr/>
            </a:pPr>
            <a:r>
              <a:rPr kumimoji="0" sz="1000" b="0" i="0" u="none" strike="noStrike" kern="1200" cap="none" spc="-5" normalizeH="0" baseline="0" noProof="0" dirty="0">
                <a:ln>
                  <a:noFill/>
                </a:ln>
                <a:solidFill>
                  <a:srgbClr val="FFFFFF"/>
                </a:solidFill>
                <a:effectLst/>
                <a:uLnTx/>
                <a:uFillTx/>
                <a:latin typeface="Arial"/>
                <a:ea typeface="+mn-ea"/>
                <a:cs typeface="Arial"/>
              </a:rPr>
              <a:t>© </a:t>
            </a:r>
            <a:r>
              <a:rPr kumimoji="0" sz="1000" b="0" i="0" u="none" strike="noStrike" kern="1200" cap="none" spc="-10" normalizeH="0" baseline="0" noProof="0" dirty="0">
                <a:ln>
                  <a:noFill/>
                </a:ln>
                <a:solidFill>
                  <a:srgbClr val="FFFFFF"/>
                </a:solidFill>
                <a:effectLst/>
                <a:uLnTx/>
                <a:uFillTx/>
                <a:latin typeface="Arial"/>
                <a:ea typeface="+mn-ea"/>
                <a:cs typeface="Arial"/>
              </a:rPr>
              <a:t>2023 </a:t>
            </a:r>
            <a:r>
              <a:rPr kumimoji="0" sz="1000" b="0" i="0" u="none" strike="noStrike" kern="1200" cap="none" spc="-5" normalizeH="0" baseline="0" noProof="0" dirty="0">
                <a:ln>
                  <a:noFill/>
                </a:ln>
                <a:solidFill>
                  <a:srgbClr val="FFFFFF"/>
                </a:solidFill>
                <a:effectLst/>
                <a:uLnTx/>
                <a:uFillTx/>
                <a:latin typeface="Arial"/>
                <a:ea typeface="+mn-ea"/>
                <a:cs typeface="Arial"/>
              </a:rPr>
              <a:t>Westinghouse </a:t>
            </a:r>
            <a:r>
              <a:rPr kumimoji="0" sz="1000" b="0" i="0" u="none" strike="noStrike" kern="1200" cap="none" spc="-10" normalizeH="0" baseline="0" noProof="0" dirty="0">
                <a:ln>
                  <a:noFill/>
                </a:ln>
                <a:solidFill>
                  <a:srgbClr val="FFFFFF"/>
                </a:solidFill>
                <a:effectLst/>
                <a:uLnTx/>
                <a:uFillTx/>
                <a:latin typeface="Arial"/>
                <a:ea typeface="+mn-ea"/>
                <a:cs typeface="Arial"/>
              </a:rPr>
              <a:t>Electric </a:t>
            </a:r>
            <a:r>
              <a:rPr kumimoji="0" sz="1000" b="0" i="0" u="none" strike="noStrike" kern="1200" cap="none" spc="-5" normalizeH="0" baseline="0" noProof="0" dirty="0">
                <a:ln>
                  <a:noFill/>
                </a:ln>
                <a:solidFill>
                  <a:srgbClr val="FFFFFF"/>
                </a:solidFill>
                <a:effectLst/>
                <a:uLnTx/>
                <a:uFillTx/>
                <a:latin typeface="Arial"/>
                <a:ea typeface="+mn-ea"/>
                <a:cs typeface="Arial"/>
              </a:rPr>
              <a:t>Company LLC. </a:t>
            </a:r>
            <a:r>
              <a:rPr kumimoji="0" sz="1000" b="0" i="0" u="none" strike="noStrike" kern="1200" cap="none" spc="-10" normalizeH="0" baseline="0" noProof="0" dirty="0">
                <a:ln>
                  <a:noFill/>
                </a:ln>
                <a:solidFill>
                  <a:srgbClr val="FFFFFF"/>
                </a:solidFill>
                <a:effectLst/>
                <a:uLnTx/>
                <a:uFillTx/>
                <a:latin typeface="Arial"/>
                <a:ea typeface="+mn-ea"/>
                <a:cs typeface="Arial"/>
              </a:rPr>
              <a:t>All Rights</a:t>
            </a:r>
            <a:r>
              <a:rPr kumimoji="0" sz="1000" b="0" i="0" u="none" strike="noStrike" kern="1200" cap="none" spc="50" normalizeH="0" baseline="0" noProof="0" dirty="0">
                <a:ln>
                  <a:noFill/>
                </a:ln>
                <a:solidFill>
                  <a:srgbClr val="FFFFFF"/>
                </a:solidFill>
                <a:effectLst/>
                <a:uLnTx/>
                <a:uFillTx/>
                <a:latin typeface="Arial"/>
                <a:ea typeface="+mn-ea"/>
                <a:cs typeface="Arial"/>
              </a:rPr>
              <a:t> </a:t>
            </a:r>
            <a:r>
              <a:rPr kumimoji="0" sz="1000" b="0" i="0" u="none" strike="noStrike" kern="1200" cap="none" spc="-10" normalizeH="0" baseline="0" noProof="0" dirty="0">
                <a:ln>
                  <a:noFill/>
                </a:ln>
                <a:solidFill>
                  <a:srgbClr val="FFFFFF"/>
                </a:solidFill>
                <a:effectLst/>
                <a:uLnTx/>
                <a:uFillTx/>
                <a:latin typeface="Arial"/>
                <a:ea typeface="+mn-ea"/>
                <a:cs typeface="Arial"/>
              </a:rPr>
              <a:t>Reserved.</a:t>
            </a:r>
            <a:endParaRPr kumimoji="0" sz="1000" b="0" i="0" u="none" strike="noStrike" kern="1200" cap="none" spc="0" normalizeH="0" baseline="0" noProof="0">
              <a:ln>
                <a:noFill/>
              </a:ln>
              <a:solidFill>
                <a:prstClr val="black"/>
              </a:solidFill>
              <a:effectLst/>
              <a:uLnTx/>
              <a:uFillTx/>
              <a:latin typeface="Arial"/>
              <a:ea typeface="+mn-ea"/>
              <a:cs typeface="Arial"/>
            </a:endParaRPr>
          </a:p>
        </p:txBody>
      </p:sp>
      <p:sp>
        <p:nvSpPr>
          <p:cNvPr id="6" name="object 6"/>
          <p:cNvSpPr txBox="1"/>
          <p:nvPr/>
        </p:nvSpPr>
        <p:spPr>
          <a:xfrm>
            <a:off x="1866901" y="226500"/>
            <a:ext cx="6315529" cy="566181"/>
          </a:xfrm>
          <a:prstGeom prst="rect">
            <a:avLst/>
          </a:prstGeom>
        </p:spPr>
        <p:txBody>
          <a:bodyPr vert="horz" wrap="square" lIns="0" tIns="12065" rIns="0" bIns="0" rtlCol="0">
            <a:spAutoFit/>
          </a:bodyPr>
          <a:lstStyle/>
          <a:p>
            <a:pPr marL="12700" marR="0" lvl="0" indent="0" algn="l" defTabSz="914400" rtl="0" eaLnBrk="1" fontAlgn="auto" latinLnBrk="0" hangingPunct="1">
              <a:lnSpc>
                <a:spcPct val="100000"/>
              </a:lnSpc>
              <a:spcBef>
                <a:spcPts val="95"/>
              </a:spcBef>
              <a:spcAft>
                <a:spcPts val="0"/>
              </a:spcAft>
              <a:buClrTx/>
              <a:buSzTx/>
              <a:buFontTx/>
              <a:buNone/>
              <a:tabLst/>
              <a:defRPr/>
            </a:pPr>
            <a:r>
              <a:rPr kumimoji="0" lang="en-US" sz="3600" b="0" i="0" u="none" strike="noStrike" kern="1200" cap="none" spc="-5" normalizeH="0" baseline="0" noProof="0" dirty="0">
                <a:ln>
                  <a:noFill/>
                </a:ln>
                <a:effectLst/>
                <a:uLnTx/>
                <a:uFillTx/>
                <a:latin typeface="Calibri Light" panose="020F0302020204030204" pitchFamily="34" charset="0"/>
                <a:cs typeface="Calibri Light" panose="020F0302020204030204" pitchFamily="34" charset="0"/>
              </a:rPr>
              <a:t>EDM </a:t>
            </a:r>
            <a:r>
              <a:rPr kumimoji="0" sz="3600" b="0" i="0" u="none" strike="noStrike" kern="1200" cap="none" spc="-5" normalizeH="0" baseline="0" noProof="0" dirty="0">
                <a:ln>
                  <a:noFill/>
                </a:ln>
                <a:effectLst/>
                <a:uLnTx/>
                <a:uFillTx/>
                <a:latin typeface="Calibri Light" panose="020F0302020204030204" pitchFamily="34" charset="0"/>
                <a:cs typeface="Calibri Light" panose="020F0302020204030204" pitchFamily="34" charset="0"/>
              </a:rPr>
              <a:t>Linear </a:t>
            </a:r>
            <a:r>
              <a:rPr kumimoji="0" sz="3600" b="0" i="0" u="none" strike="noStrike" kern="1200" cap="none" spc="-10" normalizeH="0" baseline="0" noProof="0" dirty="0">
                <a:ln>
                  <a:noFill/>
                </a:ln>
                <a:effectLst/>
                <a:uLnTx/>
                <a:uFillTx/>
                <a:latin typeface="Calibri Light" panose="020F0302020204030204" pitchFamily="34" charset="0"/>
                <a:cs typeface="Calibri Light" panose="020F0302020204030204" pitchFamily="34" charset="0"/>
              </a:rPr>
              <a:t>Cutting</a:t>
            </a:r>
            <a:r>
              <a:rPr kumimoji="0" sz="3600" b="0" i="0" u="none" strike="noStrike" kern="1200" cap="none" spc="-15" normalizeH="0" baseline="0" noProof="0" dirty="0">
                <a:ln>
                  <a:noFill/>
                </a:ln>
                <a:effectLst/>
                <a:uLnTx/>
                <a:uFillTx/>
                <a:latin typeface="Calibri Light" panose="020F0302020204030204" pitchFamily="34" charset="0"/>
                <a:cs typeface="Calibri Light" panose="020F0302020204030204" pitchFamily="34" charset="0"/>
              </a:rPr>
              <a:t> </a:t>
            </a:r>
            <a:r>
              <a:rPr kumimoji="0" sz="3600" b="0" i="0" u="none" strike="noStrike" kern="1200" cap="none" spc="-5" normalizeH="0" baseline="0" noProof="0" dirty="0">
                <a:ln>
                  <a:noFill/>
                </a:ln>
                <a:effectLst/>
                <a:uLnTx/>
                <a:uFillTx/>
                <a:latin typeface="Calibri Light" panose="020F0302020204030204" pitchFamily="34" charset="0"/>
                <a:cs typeface="Calibri Light" panose="020F0302020204030204" pitchFamily="34" charset="0"/>
              </a:rPr>
              <a:t>Head</a:t>
            </a:r>
            <a:endParaRPr kumimoji="0" sz="3600" b="0" i="0" u="none" strike="noStrike" kern="1200" cap="none" spc="0" normalizeH="0" baseline="0" noProof="0" dirty="0">
              <a:ln>
                <a:noFill/>
              </a:ln>
              <a:effectLst/>
              <a:uLnTx/>
              <a:uFillTx/>
              <a:latin typeface="Calibri Light" panose="020F0302020204030204" pitchFamily="34" charset="0"/>
              <a:cs typeface="Calibri Light" panose="020F0302020204030204" pitchFamily="34" charset="0"/>
            </a:endParaRPr>
          </a:p>
        </p:txBody>
      </p:sp>
      <p:sp>
        <p:nvSpPr>
          <p:cNvPr id="9" name="object 9"/>
          <p:cNvSpPr txBox="1"/>
          <p:nvPr/>
        </p:nvSpPr>
        <p:spPr>
          <a:xfrm>
            <a:off x="11616046" y="6495912"/>
            <a:ext cx="165735" cy="153888"/>
          </a:xfrm>
          <a:prstGeom prst="rect">
            <a:avLst/>
          </a:prstGeom>
        </p:spPr>
        <p:txBody>
          <a:bodyPr vert="horz" wrap="square" lIns="0" tIns="0" rIns="0" bIns="0" rtlCol="0">
            <a:spAutoFit/>
          </a:bodyPr>
          <a:lstStyle/>
          <a:p>
            <a:pPr marL="12700" marR="0" lvl="0" indent="0" algn="l" defTabSz="914400" rtl="0" eaLnBrk="1" fontAlgn="auto" latinLnBrk="0" hangingPunct="1">
              <a:lnSpc>
                <a:spcPct val="100000"/>
              </a:lnSpc>
              <a:spcBef>
                <a:spcPts val="0"/>
              </a:spcBef>
              <a:spcAft>
                <a:spcPts val="0"/>
              </a:spcAft>
              <a:buClrTx/>
              <a:buSzTx/>
              <a:buFontTx/>
              <a:buNone/>
              <a:tabLst/>
              <a:defRPr/>
            </a:pPr>
            <a:r>
              <a:rPr lang="en-US" sz="1000" spc="-10" dirty="0">
                <a:solidFill>
                  <a:srgbClr val="404040"/>
                </a:solidFill>
                <a:latin typeface="Arial"/>
                <a:cs typeface="Arial"/>
              </a:rPr>
              <a:t>78</a:t>
            </a:r>
            <a:endParaRPr kumimoji="0" sz="1000" b="0" i="0" u="none" strike="noStrike" kern="1200" cap="none" spc="0" normalizeH="0" baseline="0" noProof="0" dirty="0">
              <a:ln>
                <a:noFill/>
              </a:ln>
              <a:solidFill>
                <a:prstClr val="black"/>
              </a:solidFill>
              <a:effectLst/>
              <a:uLnTx/>
              <a:uFillTx/>
              <a:latin typeface="Arial"/>
              <a:ea typeface="+mn-ea"/>
              <a:cs typeface="Arial"/>
            </a:endParaRPr>
          </a:p>
        </p:txBody>
      </p:sp>
      <p:pic>
        <p:nvPicPr>
          <p:cNvPr id="12" name="Picture 11" descr="A machine in a pool&#10;&#10;Description automatically generated">
            <a:extLst>
              <a:ext uri="{FF2B5EF4-FFF2-40B4-BE49-F238E27FC236}">
                <a16:creationId xmlns:a16="http://schemas.microsoft.com/office/drawing/2014/main" id="{95760DDE-67DE-4AD3-A5C6-DAA3378B196C}"/>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6422571" y="958752"/>
            <a:ext cx="5578077" cy="5434199"/>
          </a:xfrm>
          <a:prstGeom prst="rect">
            <a:avLst/>
          </a:prstGeom>
        </p:spPr>
      </p:pic>
      <p:sp>
        <p:nvSpPr>
          <p:cNvPr id="13" name="TextBox 12">
            <a:extLst>
              <a:ext uri="{FF2B5EF4-FFF2-40B4-BE49-F238E27FC236}">
                <a16:creationId xmlns:a16="http://schemas.microsoft.com/office/drawing/2014/main" id="{3373260E-E1B5-474A-BF10-1B8A960AD2A0}"/>
              </a:ext>
            </a:extLst>
          </p:cNvPr>
          <p:cNvSpPr txBox="1"/>
          <p:nvPr/>
        </p:nvSpPr>
        <p:spPr>
          <a:xfrm>
            <a:off x="446314" y="1333434"/>
            <a:ext cx="5807035" cy="4801314"/>
          </a:xfrm>
          <a:prstGeom prst="rect">
            <a:avLst/>
          </a:prstGeom>
          <a:noFill/>
        </p:spPr>
        <p:txBody>
          <a:bodyPr wrap="square" rtlCol="0">
            <a:spAutoFit/>
          </a:bodyPr>
          <a:lstStyle/>
          <a:p>
            <a:r>
              <a:rPr lang="en-US" dirty="0"/>
              <a:t>The Electrical Discharge Machining (EDM) tool provides a means to machining various geometries in support of the clevis bolt repair process.</a:t>
            </a:r>
          </a:p>
          <a:p>
            <a:endParaRPr lang="en-US" dirty="0"/>
          </a:p>
          <a:p>
            <a:r>
              <a:rPr lang="en-US" dirty="0"/>
              <a:t>Standard Uses:</a:t>
            </a:r>
          </a:p>
          <a:p>
            <a:pPr marL="285750" indent="-285750">
              <a:buFont typeface="Wingdings" panose="05000000000000000000" pitchFamily="2" charset="2"/>
              <a:buChar char="Ø"/>
            </a:pPr>
            <a:r>
              <a:rPr lang="en-US" dirty="0"/>
              <a:t>Cut #1 – Lock bar severing</a:t>
            </a:r>
          </a:p>
          <a:p>
            <a:pPr marL="285750" indent="-285750">
              <a:buFont typeface="Wingdings" panose="05000000000000000000" pitchFamily="2" charset="2"/>
              <a:buChar char="Ø"/>
            </a:pPr>
            <a:r>
              <a:rPr lang="en-US" dirty="0"/>
              <a:t>Cuts #2 &amp; #3 – Hex counterbore roughing with gimbal,   PI design requires an additional extra roughing burn</a:t>
            </a:r>
          </a:p>
          <a:p>
            <a:pPr marL="285750" indent="-285750">
              <a:buFont typeface="Wingdings" panose="05000000000000000000" pitchFamily="2" charset="2"/>
              <a:buChar char="Ø"/>
            </a:pPr>
            <a:r>
              <a:rPr lang="en-US" dirty="0"/>
              <a:t>Cut #4 – Hex counterbore finishing, with gimbal</a:t>
            </a:r>
          </a:p>
          <a:p>
            <a:pPr marL="285750" indent="-285750">
              <a:buFont typeface="Wingdings" panose="05000000000000000000" pitchFamily="2" charset="2"/>
              <a:buChar char="Ø"/>
            </a:pPr>
            <a:endParaRPr lang="en-US" dirty="0"/>
          </a:p>
          <a:p>
            <a:r>
              <a:rPr lang="en-US" dirty="0"/>
              <a:t>Contingency EDM uses:</a:t>
            </a:r>
          </a:p>
          <a:p>
            <a:pPr marL="285750" indent="-285750">
              <a:buFont typeface="Wingdings" panose="05000000000000000000" pitchFamily="2" charset="2"/>
              <a:buChar char="Ø"/>
            </a:pPr>
            <a:r>
              <a:rPr lang="en-US" dirty="0"/>
              <a:t>Bolt head removal, when the bolt cannot be un-torqued</a:t>
            </a:r>
          </a:p>
          <a:p>
            <a:pPr marL="285750" indent="-285750">
              <a:buFont typeface="Wingdings" panose="05000000000000000000" pitchFamily="2" charset="2"/>
              <a:buChar char="Ø"/>
            </a:pPr>
            <a:r>
              <a:rPr lang="en-US" dirty="0"/>
              <a:t>5/16</a:t>
            </a:r>
            <a:r>
              <a:rPr lang="en-US" baseline="30000" dirty="0"/>
              <a:t>th </a:t>
            </a:r>
            <a:r>
              <a:rPr lang="en-US" dirty="0"/>
              <a:t> inch internal hex, if there is a broken head or for bolt shank removal</a:t>
            </a:r>
          </a:p>
          <a:p>
            <a:pPr marL="285750" indent="-285750">
              <a:buFont typeface="Wingdings" panose="05000000000000000000" pitchFamily="2" charset="2"/>
              <a:buChar char="Ø"/>
            </a:pPr>
            <a:r>
              <a:rPr lang="en-US" dirty="0"/>
              <a:t>Shank coring, to remove bolt shank and original threads</a:t>
            </a:r>
          </a:p>
          <a:p>
            <a:pPr marL="285750" indent="-285750">
              <a:buFont typeface="Wingdings" panose="05000000000000000000" pitchFamily="2" charset="2"/>
              <a:buChar char="Ø"/>
            </a:pPr>
            <a:r>
              <a:rPr lang="en-US" dirty="0"/>
              <a:t>Oversize bolt diameter, for roughing and finishing cuts</a:t>
            </a:r>
          </a:p>
          <a:p>
            <a:pPr marL="285750" indent="-285750">
              <a:buFont typeface="Wingdings" panose="05000000000000000000" pitchFamily="2" charset="2"/>
              <a:buChar char="Ø"/>
            </a:pPr>
            <a:r>
              <a:rPr lang="en-US" dirty="0"/>
              <a:t>Oversize bolt hex counterbore, no gimbal </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281E07-FF74-4031-B06F-B7DA6E4B12B2}"/>
              </a:ext>
            </a:extLst>
          </p:cNvPr>
          <p:cNvSpPr>
            <a:spLocks noGrp="1"/>
          </p:cNvSpPr>
          <p:nvPr>
            <p:ph type="title"/>
          </p:nvPr>
        </p:nvSpPr>
        <p:spPr>
          <a:xfrm>
            <a:off x="838200" y="365125"/>
            <a:ext cx="10515600" cy="1017361"/>
          </a:xfrm>
        </p:spPr>
        <p:txBody>
          <a:bodyPr/>
          <a:lstStyle/>
          <a:p>
            <a:r>
              <a:rPr lang="en-US" dirty="0"/>
              <a:t>Bolt Replacement Process</a:t>
            </a:r>
          </a:p>
        </p:txBody>
      </p:sp>
      <p:sp>
        <p:nvSpPr>
          <p:cNvPr id="3" name="Content Placeholder 2">
            <a:extLst>
              <a:ext uri="{FF2B5EF4-FFF2-40B4-BE49-F238E27FC236}">
                <a16:creationId xmlns:a16="http://schemas.microsoft.com/office/drawing/2014/main" id="{3BA68C8A-DBFA-400F-9D2D-795C84EB5FDF}"/>
              </a:ext>
            </a:extLst>
          </p:cNvPr>
          <p:cNvSpPr>
            <a:spLocks noGrp="1"/>
          </p:cNvSpPr>
          <p:nvPr>
            <p:ph idx="1"/>
          </p:nvPr>
        </p:nvSpPr>
        <p:spPr>
          <a:xfrm>
            <a:off x="838200" y="1338036"/>
            <a:ext cx="10515600" cy="5018314"/>
          </a:xfrm>
        </p:spPr>
        <p:txBody>
          <a:bodyPr>
            <a:normAutofit fontScale="77500" lnSpcReduction="20000"/>
          </a:bodyPr>
          <a:lstStyle/>
          <a:p>
            <a:pPr marL="514350" indent="-514350">
              <a:buFont typeface="+mj-lt"/>
              <a:buAutoNum type="arabicPeriod"/>
            </a:pPr>
            <a:r>
              <a:rPr lang="en-US" dirty="0"/>
              <a:t>The Alignment camera is used to align the main docking station platform to the specific clevis bolt to start work.</a:t>
            </a:r>
          </a:p>
          <a:p>
            <a:pPr marL="514350" indent="-514350">
              <a:buFont typeface="+mj-lt"/>
              <a:buAutoNum type="arabicPeriod"/>
            </a:pPr>
            <a:r>
              <a:rPr lang="en-US" dirty="0"/>
              <a:t>Sever the lock bar weld using EDM tool</a:t>
            </a:r>
          </a:p>
          <a:p>
            <a:pPr marL="514350" indent="-514350">
              <a:buFont typeface="+mj-lt"/>
              <a:buAutoNum type="arabicPeriod"/>
            </a:pPr>
            <a:r>
              <a:rPr lang="en-US" dirty="0"/>
              <a:t>Remove existing bolt</a:t>
            </a:r>
          </a:p>
          <a:p>
            <a:pPr marL="514350" indent="-514350">
              <a:buFont typeface="+mj-lt"/>
              <a:buAutoNum type="arabicPeriod"/>
            </a:pPr>
            <a:r>
              <a:rPr lang="en-US" dirty="0"/>
              <a:t>EDM the clevis insert to accept the replacement bolt and locking cup.</a:t>
            </a:r>
          </a:p>
          <a:p>
            <a:pPr marL="514350" indent="-514350">
              <a:buFont typeface="+mj-lt"/>
              <a:buAutoNum type="arabicPeriod"/>
            </a:pPr>
            <a:r>
              <a:rPr lang="en-US" dirty="0"/>
              <a:t>Verify existing threads are acceptable</a:t>
            </a:r>
          </a:p>
          <a:p>
            <a:pPr marL="514350" indent="-514350">
              <a:buFont typeface="+mj-lt"/>
              <a:buAutoNum type="arabicPeriod"/>
            </a:pPr>
            <a:r>
              <a:rPr lang="en-US" dirty="0"/>
              <a:t>Clean threads with the tap tool (contingency)</a:t>
            </a:r>
          </a:p>
          <a:p>
            <a:pPr marL="514350" indent="-514350">
              <a:buFont typeface="+mj-lt"/>
              <a:buAutoNum type="arabicPeriod"/>
            </a:pPr>
            <a:r>
              <a:rPr lang="en-US" dirty="0"/>
              <a:t>Install alignment mandrel using existing bolt threads</a:t>
            </a:r>
          </a:p>
          <a:p>
            <a:pPr marL="514350" indent="-514350">
              <a:buFont typeface="+mj-lt"/>
              <a:buAutoNum type="arabicPeriod"/>
            </a:pPr>
            <a:r>
              <a:rPr lang="en-US" dirty="0"/>
              <a:t>EDM Counterbore to final size and shape </a:t>
            </a:r>
          </a:p>
          <a:p>
            <a:pPr marL="514350" indent="-514350">
              <a:buFont typeface="+mj-lt"/>
              <a:buAutoNum type="arabicPeriod"/>
            </a:pPr>
            <a:r>
              <a:rPr lang="en-US" dirty="0"/>
              <a:t>Clean out hole with water jet and vacuum</a:t>
            </a:r>
          </a:p>
          <a:p>
            <a:pPr marL="514350" indent="-514350">
              <a:buFont typeface="+mj-lt"/>
              <a:buAutoNum type="arabicPeriod"/>
            </a:pPr>
            <a:r>
              <a:rPr lang="en-US" dirty="0"/>
              <a:t>Perform Visual Inspection to ensure no anomalies that could prevent hardware installation.</a:t>
            </a:r>
          </a:p>
          <a:p>
            <a:pPr marL="514350" indent="-514350">
              <a:buFont typeface="+mj-lt"/>
              <a:buAutoNum type="arabicPeriod"/>
            </a:pPr>
            <a:r>
              <a:rPr lang="en-US" dirty="0"/>
              <a:t>Install replacement bolt and locking cup</a:t>
            </a:r>
          </a:p>
          <a:p>
            <a:pPr marL="514350" indent="-514350">
              <a:buFont typeface="+mj-lt"/>
              <a:buAutoNum type="arabicPeriod"/>
            </a:pPr>
            <a:r>
              <a:rPr lang="en-US" dirty="0"/>
              <a:t>Perform final bolt torque and crimping of the locking cup.</a:t>
            </a:r>
          </a:p>
        </p:txBody>
      </p:sp>
      <p:sp>
        <p:nvSpPr>
          <p:cNvPr id="4" name="Footer Placeholder 3">
            <a:extLst>
              <a:ext uri="{FF2B5EF4-FFF2-40B4-BE49-F238E27FC236}">
                <a16:creationId xmlns:a16="http://schemas.microsoft.com/office/drawing/2014/main" id="{E70739E5-C6AC-ED1B-2CE5-F9FB9DC694A5}"/>
              </a:ext>
            </a:extLst>
          </p:cNvPr>
          <p:cNvSpPr>
            <a:spLocks noGrp="1"/>
          </p:cNvSpPr>
          <p:nvPr>
            <p:ph type="ftr" sz="quarter" idx="11"/>
          </p:nvPr>
        </p:nvSpPr>
        <p:spPr/>
        <p:txBody>
          <a:bodyPr/>
          <a:lstStyle/>
          <a:p>
            <a:r>
              <a:rPr lang="en-US"/>
              <a:t>PI-RPR-CNT-011L, Revision 0</a:t>
            </a:r>
          </a:p>
        </p:txBody>
      </p:sp>
      <p:sp>
        <p:nvSpPr>
          <p:cNvPr id="5" name="Slide Number Placeholder 4">
            <a:extLst>
              <a:ext uri="{FF2B5EF4-FFF2-40B4-BE49-F238E27FC236}">
                <a16:creationId xmlns:a16="http://schemas.microsoft.com/office/drawing/2014/main" id="{DAEF2E5A-D96C-11EE-62FE-F8BD29288DC0}"/>
              </a:ext>
            </a:extLst>
          </p:cNvPr>
          <p:cNvSpPr>
            <a:spLocks noGrp="1"/>
          </p:cNvSpPr>
          <p:nvPr>
            <p:ph type="sldNum" sz="quarter" idx="12"/>
          </p:nvPr>
        </p:nvSpPr>
        <p:spPr/>
        <p:txBody>
          <a:bodyPr/>
          <a:lstStyle/>
          <a:p>
            <a:fld id="{EFEFC74E-B5DB-4A99-9083-C62E9C3D8D43}" type="slidenum">
              <a:rPr lang="en-US" smtClean="0"/>
              <a:t>8</a:t>
            </a:fld>
            <a:endParaRPr lang="en-US"/>
          </a:p>
        </p:txBody>
      </p:sp>
    </p:spTree>
    <p:extLst>
      <p:ext uri="{BB962C8B-B14F-4D97-AF65-F5344CB8AC3E}">
        <p14:creationId xmlns:p14="http://schemas.microsoft.com/office/powerpoint/2010/main" val="327158783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43A00F-8E74-5D4D-9BF8-C21BD9427BE1}"/>
              </a:ext>
            </a:extLst>
          </p:cNvPr>
          <p:cNvSpPr>
            <a:spLocks noGrp="1"/>
          </p:cNvSpPr>
          <p:nvPr>
            <p:ph type="title"/>
          </p:nvPr>
        </p:nvSpPr>
        <p:spPr>
          <a:xfrm>
            <a:off x="838200" y="365125"/>
            <a:ext cx="10515600" cy="1192741"/>
          </a:xfrm>
        </p:spPr>
        <p:txBody>
          <a:bodyPr/>
          <a:lstStyle/>
          <a:p>
            <a:r>
              <a:rPr lang="en-US"/>
              <a:t>Radiological Considerations</a:t>
            </a:r>
            <a:endParaRPr lang="en-US" dirty="0"/>
          </a:p>
        </p:txBody>
      </p:sp>
      <p:sp>
        <p:nvSpPr>
          <p:cNvPr id="3" name="Footer Placeholder 2">
            <a:extLst>
              <a:ext uri="{FF2B5EF4-FFF2-40B4-BE49-F238E27FC236}">
                <a16:creationId xmlns:a16="http://schemas.microsoft.com/office/drawing/2014/main" id="{DC7EB3CD-2710-6455-D2BF-0AD70D99BD21}"/>
              </a:ext>
            </a:extLst>
          </p:cNvPr>
          <p:cNvSpPr>
            <a:spLocks noGrp="1"/>
          </p:cNvSpPr>
          <p:nvPr>
            <p:ph type="ftr" sz="quarter" idx="11"/>
          </p:nvPr>
        </p:nvSpPr>
        <p:spPr/>
        <p:txBody>
          <a:bodyPr/>
          <a:lstStyle/>
          <a:p>
            <a:r>
              <a:rPr lang="en-US"/>
              <a:t>PI-RPR-CNT-011L, Revision 0</a:t>
            </a:r>
          </a:p>
        </p:txBody>
      </p:sp>
      <p:sp>
        <p:nvSpPr>
          <p:cNvPr id="4" name="Slide Number Placeholder 3">
            <a:extLst>
              <a:ext uri="{FF2B5EF4-FFF2-40B4-BE49-F238E27FC236}">
                <a16:creationId xmlns:a16="http://schemas.microsoft.com/office/drawing/2014/main" id="{31D018A1-FEE0-D108-10F8-68B493497E37}"/>
              </a:ext>
            </a:extLst>
          </p:cNvPr>
          <p:cNvSpPr>
            <a:spLocks noGrp="1"/>
          </p:cNvSpPr>
          <p:nvPr>
            <p:ph type="sldNum" sz="quarter" idx="12"/>
          </p:nvPr>
        </p:nvSpPr>
        <p:spPr/>
        <p:txBody>
          <a:bodyPr/>
          <a:lstStyle/>
          <a:p>
            <a:fld id="{EFEFC74E-B5DB-4A99-9083-C62E9C3D8D43}" type="slidenum">
              <a:rPr lang="en-US" smtClean="0"/>
              <a:t>9</a:t>
            </a:fld>
            <a:endParaRPr lang="en-US"/>
          </a:p>
        </p:txBody>
      </p:sp>
      <p:sp>
        <p:nvSpPr>
          <p:cNvPr id="5" name="TextBox 4">
            <a:extLst>
              <a:ext uri="{FF2B5EF4-FFF2-40B4-BE49-F238E27FC236}">
                <a16:creationId xmlns:a16="http://schemas.microsoft.com/office/drawing/2014/main" id="{1F5BAA8C-84E0-0188-53D4-AA029F5076D5}"/>
              </a:ext>
            </a:extLst>
          </p:cNvPr>
          <p:cNvSpPr txBox="1"/>
          <p:nvPr/>
        </p:nvSpPr>
        <p:spPr>
          <a:xfrm>
            <a:off x="685800" y="1198938"/>
            <a:ext cx="10929257" cy="4893647"/>
          </a:xfrm>
          <a:prstGeom prst="rect">
            <a:avLst/>
          </a:prstGeom>
          <a:noFill/>
        </p:spPr>
        <p:txBody>
          <a:bodyPr wrap="square" rtlCol="0">
            <a:spAutoFit/>
          </a:bodyPr>
          <a:lstStyle/>
          <a:p>
            <a:r>
              <a:rPr lang="en-US" sz="2400" dirty="0"/>
              <a:t>Dose rates are expected to be 2 – 6 </a:t>
            </a:r>
            <a:r>
              <a:rPr lang="en-US" sz="2400" dirty="0" err="1"/>
              <a:t>mr</a:t>
            </a:r>
            <a:r>
              <a:rPr lang="en-US" sz="2400" dirty="0"/>
              <a:t>/</a:t>
            </a:r>
            <a:r>
              <a:rPr lang="en-US" sz="2400" dirty="0" err="1"/>
              <a:t>hr</a:t>
            </a:r>
            <a:r>
              <a:rPr lang="en-US" sz="2400" dirty="0"/>
              <a:t> on the Manipulator crane and Aux Bridge.</a:t>
            </a:r>
          </a:p>
          <a:p>
            <a:endParaRPr lang="en-US" sz="2400" dirty="0"/>
          </a:p>
          <a:p>
            <a:r>
              <a:rPr lang="en-US" sz="2400" dirty="0"/>
              <a:t>DC Cook replaced their Lower Radial Support Structure bolts 10 years ago, and documented a survey of the individual bolts with a range of 249 </a:t>
            </a:r>
            <a:r>
              <a:rPr lang="en-US" sz="2400" dirty="0" err="1"/>
              <a:t>mr</a:t>
            </a:r>
            <a:r>
              <a:rPr lang="en-US" sz="2400" dirty="0"/>
              <a:t>/</a:t>
            </a:r>
            <a:r>
              <a:rPr lang="en-US" sz="2400" dirty="0" err="1"/>
              <a:t>hr</a:t>
            </a:r>
            <a:r>
              <a:rPr lang="en-US" sz="2400" dirty="0"/>
              <a:t> / 8 </a:t>
            </a:r>
            <a:r>
              <a:rPr lang="en-US" sz="2400" dirty="0" err="1"/>
              <a:t>mr</a:t>
            </a:r>
            <a:r>
              <a:rPr lang="en-US" sz="2400" dirty="0"/>
              <a:t>/</a:t>
            </a:r>
            <a:r>
              <a:rPr lang="en-US" sz="2400" dirty="0" err="1"/>
              <a:t>hr</a:t>
            </a:r>
            <a:r>
              <a:rPr lang="en-US" sz="2400" dirty="0"/>
              <a:t> to 624 </a:t>
            </a:r>
            <a:r>
              <a:rPr lang="en-US" sz="2400" dirty="0" err="1"/>
              <a:t>mr</a:t>
            </a:r>
            <a:r>
              <a:rPr lang="en-US" sz="2400" dirty="0"/>
              <a:t>/</a:t>
            </a:r>
            <a:r>
              <a:rPr lang="en-US" sz="2400" dirty="0" err="1"/>
              <a:t>hr</a:t>
            </a:r>
            <a:r>
              <a:rPr lang="en-US" sz="2400" dirty="0"/>
              <a:t> / 11 </a:t>
            </a:r>
            <a:r>
              <a:rPr lang="en-US" sz="2400" dirty="0" err="1"/>
              <a:t>mr</a:t>
            </a:r>
            <a:r>
              <a:rPr lang="en-US" sz="2400" dirty="0"/>
              <a:t>/hr.</a:t>
            </a:r>
          </a:p>
          <a:p>
            <a:endParaRPr lang="en-US" sz="2400" dirty="0"/>
          </a:p>
          <a:p>
            <a:r>
              <a:rPr lang="en-US" sz="2400" dirty="0"/>
              <a:t>We will perform dose rates surveys of equipment underwater and at a foot above to verify that we do not remove any unwanted high dose rate material from the reactor cavity. </a:t>
            </a:r>
          </a:p>
          <a:p>
            <a:endParaRPr lang="en-US" sz="2400" dirty="0"/>
          </a:p>
          <a:p>
            <a:r>
              <a:rPr lang="en-US" sz="2400" dirty="0"/>
              <a:t>We will maintain control over the contamination, especially discrete radioactive particles that may be brought into work areas.</a:t>
            </a:r>
            <a:endParaRPr lang="en-US" dirty="0"/>
          </a:p>
        </p:txBody>
      </p:sp>
    </p:spTree>
    <p:extLst>
      <p:ext uri="{BB962C8B-B14F-4D97-AF65-F5344CB8AC3E}">
        <p14:creationId xmlns:p14="http://schemas.microsoft.com/office/powerpoint/2010/main" val="145254606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TotalTime>
  <Words>2243</Words>
  <Application>Microsoft Office PowerPoint</Application>
  <PresentationFormat>Widescreen</PresentationFormat>
  <Paragraphs>213</Paragraphs>
  <Slides>17</Slides>
  <Notes>17</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17</vt:i4>
      </vt:variant>
    </vt:vector>
  </HeadingPairs>
  <TitlesOfParts>
    <vt:vector size="22" baseType="lpstr">
      <vt:lpstr>Arial</vt:lpstr>
      <vt:lpstr>Calibri</vt:lpstr>
      <vt:lpstr>Calibri Light</vt:lpstr>
      <vt:lpstr>Wingdings</vt:lpstr>
      <vt:lpstr>Office Theme</vt:lpstr>
      <vt:lpstr>Clevis Bolt Replacement Project</vt:lpstr>
      <vt:lpstr>Clevis Bolt Replacement</vt:lpstr>
      <vt:lpstr>Latest Industry Guidance</vt:lpstr>
      <vt:lpstr>How is PI addressing Industry Guidance</vt:lpstr>
      <vt:lpstr>Replacement Bolt Design</vt:lpstr>
      <vt:lpstr>Docking Station</vt:lpstr>
      <vt:lpstr>PowerPoint Presentation</vt:lpstr>
      <vt:lpstr>Bolt Replacement Process</vt:lpstr>
      <vt:lpstr>Radiological Considerations</vt:lpstr>
      <vt:lpstr>Post Job Info</vt:lpstr>
      <vt:lpstr>Baffle Bolt Replacement Project</vt:lpstr>
      <vt:lpstr>Mannheim Tool – Carriage and Mast</vt:lpstr>
      <vt:lpstr>Mannheim Tool – Survey Points</vt:lpstr>
      <vt:lpstr>Mechanical Work Bridge (MWB)</vt:lpstr>
      <vt:lpstr>Radiological Considerations</vt:lpstr>
      <vt:lpstr>Expected Radiological Conditions: </vt:lpstr>
      <vt:lpstr>Post Job Info</vt:lpstr>
    </vt:vector>
  </TitlesOfParts>
  <Company>Xcel Energy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Clevis Bolt Replacement Project</dc:title>
  <dc:creator>Kono, Shannon J</dc:creator>
  <cp:lastModifiedBy>Martin, David R</cp:lastModifiedBy>
  <cp:revision>5</cp:revision>
  <dcterms:created xsi:type="dcterms:W3CDTF">2024-06-04T18:13:28Z</dcterms:created>
  <dcterms:modified xsi:type="dcterms:W3CDTF">2024-06-18T16:21:13Z</dcterms:modified>
</cp:coreProperties>
</file>